
<file path=[Content_Types].xml><?xml version="1.0" encoding="utf-8"?>
<Types xmlns="http://schemas.openxmlformats.org/package/2006/content-types">
  <Default Extension="png" ContentType="image/png"/>
  <Default Extension="bmp" ContentType="image/bmp"/>
  <Default Extension="pdf" ContentType="application/pdf"/>
  <Default Extension="rels" ContentType="application/vnd.openxmlformats-package.relationships+xml"/>
  <Default Extension="jpeg" ContentType="image/jpg"/>
  <Default Extension="mov" ContentType="application/movie"/>
  <Default Extension="xml" ContentType="application/xml"/>
  <Default Extension="gif" ContentType="image/gif"/>
  <Default Extension="tif" ContentType="image/tif"/>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notesMasters/notesMaster1.xml" ContentType="application/vnd.openxmlformats-officedocument.presentationml.notesMaster+xml"/>
  <Override PartName="/ppt/theme/theme2.xml" ContentType="application/vnd.openxmlformats-officedocument.theme+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slides/slide4.xml" ContentType="application/vnd.openxmlformats-officedocument.presentationml.slide+xml"/>
  <Override PartName="/ppt/notesSlides/notesSlide3.xml" ContentType="application/vnd.openxmlformats-officedocument.presentationml.notesSlide+xml"/>
  <Override PartName="/ppt/slides/slide5.xml" ContentType="application/vnd.openxmlformats-officedocument.presentationml.slide+xml"/>
  <Override PartName="/ppt/slides/slide6.xml" ContentType="application/vnd.openxmlformats-officedocument.presentationml.slide+xml"/>
  <Override PartName="/ppt/notesSlides/notesSlide4.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notesSlides/notesSlide5.xml" ContentType="application/vnd.openxmlformats-officedocument.presentationml.notesSlide+xml"/>
  <Override PartName="/ppt/slides/slide9.xml" ContentType="application/vnd.openxmlformats-officedocument.presentationml.slide+xml"/>
  <Override PartName="/ppt/notesSlides/notesSlide6.xml" ContentType="application/vnd.openxmlformats-officedocument.presentationml.notesSlide+xml"/>
  <Override PartName="/ppt/slides/slide10.xml" ContentType="application/vnd.openxmlformats-officedocument.presentationml.slide+xml"/>
  <Override PartName="/ppt/notesSlides/notesSlide7.xml" ContentType="application/vnd.openxmlformats-officedocument.presentationml.notesSlide+xml"/>
  <Override PartName="/ppt/slides/slide11.xml" ContentType="application/vnd.openxmlformats-officedocument.presentationml.slide+xml"/>
  <Override PartName="/ppt/notesSlides/notesSlide8.xml" ContentType="application/vnd.openxmlformats-officedocument.presentationml.notesSlide+xml"/>
  <Override PartName="/ppt/slides/slide12.xml" ContentType="application/vnd.openxmlformats-officedocument.presentationml.slide+xml"/>
  <Override PartName="/ppt/notesSlides/notesSlide9.xml" ContentType="application/vnd.openxmlformats-officedocument.presentationml.notes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Slides/notesSlide10.xml" ContentType="application/vnd.openxmlformats-officedocument.presentationml.notesSlide+xml"/>
  <Override PartName="/ppt/slides/slide16.xml" ContentType="application/vnd.openxmlformats-officedocument.presentationml.slide+xml"/>
  <Override PartName="/ppt/notesSlides/notesSlide11.xml" ContentType="application/vnd.openxmlformats-officedocument.presentationml.notesSlide+xml"/>
  <Override PartName="/ppt/slides/slide17.xml" ContentType="application/vnd.openxmlformats-officedocument.presentationml.slide+xml"/>
  <Override PartName="/ppt/notesSlides/notesSlide12.xml" ContentType="application/vnd.openxmlformats-officedocument.presentationml.notesSlide+xml"/>
  <Override PartName="/ppt/slides/slide18.xml" ContentType="application/vnd.openxmlformats-officedocument.presentationml.slide+xml"/>
  <Override PartName="/ppt/notesSlides/notesSlide13.xml" ContentType="application/vnd.openxmlformats-officedocument.presentationml.notesSlide+xml"/>
  <Override PartName="/ppt/slides/slide19.xml" ContentType="application/vnd.openxmlformats-officedocument.presentationml.slide+xml"/>
  <Override PartName="/ppt/notesSlides/notesSlide14.xml" ContentType="application/vnd.openxmlformats-officedocument.presentationml.notesSlide+xml"/>
  <Override PartName="/ppt/slides/slide20.xml" ContentType="application/vnd.openxmlformats-officedocument.presentationml.slide+xml"/>
  <Override PartName="/ppt/notesSlides/notesSlide15.xml" ContentType="application/vnd.openxmlformats-officedocument.presentationml.notesSlide+xml"/>
  <Override PartName="/ppt/slides/slide21.xml" ContentType="application/vnd.openxmlformats-officedocument.presentationml.slide+xml"/>
  <Override PartName="/ppt/notesSlides/notesSlide16.xml" ContentType="application/vnd.openxmlformats-officedocument.presentationml.notesSlide+xml"/>
  <Override PartName="/ppt/slides/slide22.xml" ContentType="application/vnd.openxmlformats-officedocument.presentationml.slide+xml"/>
  <Override PartName="/ppt/notesSlides/notesSlide17.xml" ContentType="application/vnd.openxmlformats-officedocument.presentationml.notesSlide+xml"/>
  <Override PartName="/ppt/slides/slide23.xml" ContentType="application/vnd.openxmlformats-officedocument.presentationml.slide+xml"/>
  <Override PartName="/ppt/notesSlides/notesSlide18.xml" ContentType="application/vnd.openxmlformats-officedocument.presentationml.notesSlide+xml"/>
  <Override PartName="/ppt/slides/slide24.xml" ContentType="application/vnd.openxmlformats-officedocument.presentationml.slide+xml"/>
  <Override PartName="/ppt/notesSlides/notesSlide19.xml" ContentType="application/vnd.openxmlformats-officedocument.presentationml.notesSlide+xml"/>
  <Override PartName="/ppt/slides/slide25.xml" ContentType="application/vnd.openxmlformats-officedocument.presentationml.slide+xml"/>
  <Override PartName="/ppt/notesSlides/notesSlide20.xml" ContentType="application/vnd.openxmlformats-officedocument.presentationml.notes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Slides/notesSlide21.xml" ContentType="application/vnd.openxmlformats-officedocument.presentationml.notesSlide+xml"/>
  <Override PartName="/ppt/slides/slide33.xml" ContentType="application/vnd.openxmlformats-officedocument.presentationml.slide+xml"/>
  <Override PartName="/ppt/notesSlides/notesSlide22.xml" ContentType="application/vnd.openxmlformats-officedocument.presentationml.notesSlide+xml"/>
  <Override PartName="/ppt/slides/slide34.xml" ContentType="application/vnd.openxmlformats-officedocument.presentationml.slide+xml"/>
  <Override PartName="/ppt/slides/slide35.xml" ContentType="application/vnd.openxmlformats-officedocument.presentationml.slide+xml"/>
  <Override PartName="/ppt/notesSlides/notesSlide23.xml" ContentType="application/vnd.openxmlformats-officedocument.presentationml.notesSlide+xml"/>
  <Override PartName="/ppt/slides/slide36.xml" ContentType="application/vnd.openxmlformats-officedocument.presentationml.slide+xml"/>
  <Override PartName="/ppt/notesSlides/notesSlide24.xml" ContentType="application/vnd.openxmlformats-officedocument.presentationml.notesSlide+xml"/>
  <Override PartName="/ppt/slides/slide37.xml" ContentType="application/vnd.openxmlformats-officedocument.presentationml.slide+xml"/>
  <Override PartName="/ppt/notesSlides/notesSlide25.xml" ContentType="application/vnd.openxmlformats-officedocument.presentationml.notes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Slides/notesSlide26.xml" ContentType="application/vnd.openxmlformats-officedocument.presentationml.notes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notesSlides/notesSlide27.xml" ContentType="application/vnd.openxmlformats-officedocument.presentationml.notesSlide+xml"/>
  <Override PartName="/ppt/slides/slide46.xml" ContentType="application/vnd.openxmlformats-officedocument.presentationml.slide+xml"/>
  <Override PartName="/ppt/notesSlides/notesSlide28.xml" ContentType="application/vnd.openxmlformats-officedocument.presentationml.notesSlide+xml"/>
  <Override PartName="/ppt/slides/slide47.xml" ContentType="application/vnd.openxmlformats-officedocument.presentationml.slide+xml"/>
  <Override PartName="/ppt/notesSlides/notesSlide29.xml" ContentType="application/vnd.openxmlformats-officedocument.presentationml.notes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notesSlides/notesSlide30.xml" ContentType="application/vnd.openxmlformats-officedocument.presentationml.notesSlide+xml"/>
  <Override PartName="/ppt/slides/slide52.xml" ContentType="application/vnd.openxmlformats-officedocument.presentationml.slide+xml"/>
  <Override PartName="/ppt/notesSlides/notesSlide31.xml" ContentType="application/vnd.openxmlformats-officedocument.presentationml.notesSlide+xml"/>
  <Override PartName="/ppt/slides/slide53.xml" ContentType="application/vnd.openxmlformats-officedocument.presentationml.slide+xml"/>
  <Override PartName="/ppt/notesSlides/notesSlide32.xml" ContentType="application/vnd.openxmlformats-officedocument.presentationml.notesSlide+xml"/>
  <Override PartName="/ppt/slides/slide54.xml" ContentType="application/vnd.openxmlformats-officedocument.presentationml.slide+xml"/>
  <Override PartName="/ppt/notesSlides/notesSlide33.xml" ContentType="application/vnd.openxmlformats-officedocument.presentationml.notes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notesSlides/notesSlide34.xml" ContentType="application/vnd.openxmlformats-officedocument.presentationml.notes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notesSlides/notesSlide35.xml" ContentType="application/vnd.openxmlformats-officedocument.presentationml.notesSlide+xml"/>
  <Override PartName="/ppt/slides/slide63.xml" ContentType="application/vnd.openxmlformats-officedocument.presentationml.slide+xml"/>
  <Override PartName="/ppt/slides/slide64.xml" ContentType="application/vnd.openxmlformats-officedocument.presentationml.slide+xml"/>
  <Override PartName="/ppt/notesSlides/notesSlide36.xml" ContentType="application/vnd.openxmlformats-officedocument.presentationml.notes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notesSlides/notesSlide37.xml" ContentType="application/vnd.openxmlformats-officedocument.presentationml.notesSlide+xml"/>
  <Override PartName="/ppt/slides/slide69.xml" ContentType="application/vnd.openxmlformats-officedocument.presentationml.slide+xml"/>
  <Override PartName="/ppt/tableStyles.xml" ContentType="application/vnd.openxmlformats-officedocument.presentationml.tableStyles+xml"/>
  <Override PartName="/ppt/media/image1.jpeg" ContentType="image/jpeg"/>
  <Override PartName="/customXml/itemProps1.xml" ContentType="application/vnd.openxmlformats-officedocument.customXmlProperties+xml"/>
  <Override PartName="/customXml/itemProps2.xml" ContentType="application/vnd.openxmlformats-officedocument.customXmlProperties+xml"/>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ldMasterIdLst>
    <p:sldMasterId id="2147483648" r:id="rId5"/>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 id="286" r:id="rId38"/>
    <p:sldId id="287" r:id="rId39"/>
    <p:sldId id="288" r:id="rId40"/>
    <p:sldId id="289" r:id="rId41"/>
    <p:sldId id="290" r:id="rId42"/>
    <p:sldId id="291" r:id="rId43"/>
    <p:sldId id="292" r:id="rId44"/>
    <p:sldId id="293" r:id="rId45"/>
    <p:sldId id="294" r:id="rId46"/>
    <p:sldId id="295" r:id="rId47"/>
    <p:sldId id="296" r:id="rId48"/>
    <p:sldId id="297" r:id="rId49"/>
    <p:sldId id="298" r:id="rId50"/>
    <p:sldId id="299" r:id="rId51"/>
    <p:sldId id="300" r:id="rId52"/>
    <p:sldId id="301" r:id="rId53"/>
    <p:sldId id="302" r:id="rId54"/>
    <p:sldId id="303" r:id="rId55"/>
    <p:sldId id="304" r:id="rId56"/>
    <p:sldId id="305" r:id="rId57"/>
    <p:sldId id="306" r:id="rId58"/>
    <p:sldId id="307" r:id="rId59"/>
    <p:sldId id="308" r:id="rId60"/>
    <p:sldId id="309" r:id="rId61"/>
    <p:sldId id="310" r:id="rId62"/>
    <p:sldId id="311" r:id="rId63"/>
    <p:sldId id="312" r:id="rId64"/>
    <p:sldId id="313" r:id="rId65"/>
    <p:sldId id="314" r:id="rId66"/>
    <p:sldId id="315" r:id="rId67"/>
    <p:sldId id="316" r:id="rId68"/>
    <p:sldId id="317" r:id="rId69"/>
    <p:sldId id="318" r:id="rId70"/>
    <p:sldId id="319" r:id="rId71"/>
    <p:sldId id="320" r:id="rId72"/>
    <p:sldId id="321" r:id="rId73"/>
    <p:sldId id="322" r:id="rId74"/>
    <p:sldId id="323" r:id="rId75"/>
    <p:sldId id="324" r:id="rId76"/>
  </p:sldIdLst>
  <p:sldSz cx="24384000" cy="13716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ctr" defTabSz="825500" rtl="0" fontAlgn="auto" latinLnBrk="0" hangingPunct="0">
      <a:lnSpc>
        <a:spcPct val="100000"/>
      </a:lnSpc>
      <a:spcBef>
        <a:spcPts val="0"/>
      </a:spcBef>
      <a:spcAft>
        <a:spcPts val="0"/>
      </a:spcAft>
      <a:buClrTx/>
      <a:buSzTx/>
      <a:buFontTx/>
      <a:buNone/>
      <a:tabLst/>
      <a:defRPr b="0" baseline="0" cap="none" i="0" spc="0" strike="noStrike" sz="2200" u="none" kumimoji="0" normalizeH="0">
        <a:ln>
          <a:noFill/>
        </a:ln>
        <a:solidFill>
          <a:srgbClr val="000000"/>
        </a:solidFill>
        <a:effectLst/>
        <a:uFillTx/>
        <a:latin typeface="Proxima Nova"/>
        <a:ea typeface="Proxima Nova"/>
        <a:cs typeface="Proxima Nova"/>
        <a:sym typeface="Proxima Nova"/>
      </a:defRPr>
    </a:lvl1pPr>
    <a:lvl2pPr marL="0" marR="0" indent="457200" algn="ctr" defTabSz="825500" rtl="0" fontAlgn="auto" latinLnBrk="0" hangingPunct="0">
      <a:lnSpc>
        <a:spcPct val="100000"/>
      </a:lnSpc>
      <a:spcBef>
        <a:spcPts val="0"/>
      </a:spcBef>
      <a:spcAft>
        <a:spcPts val="0"/>
      </a:spcAft>
      <a:buClrTx/>
      <a:buSzTx/>
      <a:buFontTx/>
      <a:buNone/>
      <a:tabLst/>
      <a:defRPr b="0" baseline="0" cap="none" i="0" spc="0" strike="noStrike" sz="2200" u="none" kumimoji="0" normalizeH="0">
        <a:ln>
          <a:noFill/>
        </a:ln>
        <a:solidFill>
          <a:srgbClr val="000000"/>
        </a:solidFill>
        <a:effectLst/>
        <a:uFillTx/>
        <a:latin typeface="Proxima Nova"/>
        <a:ea typeface="Proxima Nova"/>
        <a:cs typeface="Proxima Nova"/>
        <a:sym typeface="Proxima Nova"/>
      </a:defRPr>
    </a:lvl2pPr>
    <a:lvl3pPr marL="0" marR="0" indent="914400" algn="ctr" defTabSz="825500" rtl="0" fontAlgn="auto" latinLnBrk="0" hangingPunct="0">
      <a:lnSpc>
        <a:spcPct val="100000"/>
      </a:lnSpc>
      <a:spcBef>
        <a:spcPts val="0"/>
      </a:spcBef>
      <a:spcAft>
        <a:spcPts val="0"/>
      </a:spcAft>
      <a:buClrTx/>
      <a:buSzTx/>
      <a:buFontTx/>
      <a:buNone/>
      <a:tabLst/>
      <a:defRPr b="0" baseline="0" cap="none" i="0" spc="0" strike="noStrike" sz="2200" u="none" kumimoji="0" normalizeH="0">
        <a:ln>
          <a:noFill/>
        </a:ln>
        <a:solidFill>
          <a:srgbClr val="000000"/>
        </a:solidFill>
        <a:effectLst/>
        <a:uFillTx/>
        <a:latin typeface="Proxima Nova"/>
        <a:ea typeface="Proxima Nova"/>
        <a:cs typeface="Proxima Nova"/>
        <a:sym typeface="Proxima Nova"/>
      </a:defRPr>
    </a:lvl3pPr>
    <a:lvl4pPr marL="0" marR="0" indent="1371600" algn="ctr" defTabSz="825500" rtl="0" fontAlgn="auto" latinLnBrk="0" hangingPunct="0">
      <a:lnSpc>
        <a:spcPct val="100000"/>
      </a:lnSpc>
      <a:spcBef>
        <a:spcPts val="0"/>
      </a:spcBef>
      <a:spcAft>
        <a:spcPts val="0"/>
      </a:spcAft>
      <a:buClrTx/>
      <a:buSzTx/>
      <a:buFontTx/>
      <a:buNone/>
      <a:tabLst/>
      <a:defRPr b="0" baseline="0" cap="none" i="0" spc="0" strike="noStrike" sz="2200" u="none" kumimoji="0" normalizeH="0">
        <a:ln>
          <a:noFill/>
        </a:ln>
        <a:solidFill>
          <a:srgbClr val="000000"/>
        </a:solidFill>
        <a:effectLst/>
        <a:uFillTx/>
        <a:latin typeface="Proxima Nova"/>
        <a:ea typeface="Proxima Nova"/>
        <a:cs typeface="Proxima Nova"/>
        <a:sym typeface="Proxima Nova"/>
      </a:defRPr>
    </a:lvl4pPr>
    <a:lvl5pPr marL="0" marR="0" indent="1828800" algn="ctr" defTabSz="825500" rtl="0" fontAlgn="auto" latinLnBrk="0" hangingPunct="0">
      <a:lnSpc>
        <a:spcPct val="100000"/>
      </a:lnSpc>
      <a:spcBef>
        <a:spcPts val="0"/>
      </a:spcBef>
      <a:spcAft>
        <a:spcPts val="0"/>
      </a:spcAft>
      <a:buClrTx/>
      <a:buSzTx/>
      <a:buFontTx/>
      <a:buNone/>
      <a:tabLst/>
      <a:defRPr b="0" baseline="0" cap="none" i="0" spc="0" strike="noStrike" sz="2200" u="none" kumimoji="0" normalizeH="0">
        <a:ln>
          <a:noFill/>
        </a:ln>
        <a:solidFill>
          <a:srgbClr val="000000"/>
        </a:solidFill>
        <a:effectLst/>
        <a:uFillTx/>
        <a:latin typeface="Proxima Nova"/>
        <a:ea typeface="Proxima Nova"/>
        <a:cs typeface="Proxima Nova"/>
        <a:sym typeface="Proxima Nova"/>
      </a:defRPr>
    </a:lvl5pPr>
    <a:lvl6pPr marL="0" marR="0" indent="2286000" algn="ctr" defTabSz="825500" rtl="0" fontAlgn="auto" latinLnBrk="0" hangingPunct="0">
      <a:lnSpc>
        <a:spcPct val="100000"/>
      </a:lnSpc>
      <a:spcBef>
        <a:spcPts val="0"/>
      </a:spcBef>
      <a:spcAft>
        <a:spcPts val="0"/>
      </a:spcAft>
      <a:buClrTx/>
      <a:buSzTx/>
      <a:buFontTx/>
      <a:buNone/>
      <a:tabLst/>
      <a:defRPr b="0" baseline="0" cap="none" i="0" spc="0" strike="noStrike" sz="2200" u="none" kumimoji="0" normalizeH="0">
        <a:ln>
          <a:noFill/>
        </a:ln>
        <a:solidFill>
          <a:srgbClr val="000000"/>
        </a:solidFill>
        <a:effectLst/>
        <a:uFillTx/>
        <a:latin typeface="Proxima Nova"/>
        <a:ea typeface="Proxima Nova"/>
        <a:cs typeface="Proxima Nova"/>
        <a:sym typeface="Proxima Nova"/>
      </a:defRPr>
    </a:lvl6pPr>
    <a:lvl7pPr marL="0" marR="0" indent="2743200" algn="ctr" defTabSz="825500" rtl="0" fontAlgn="auto" latinLnBrk="0" hangingPunct="0">
      <a:lnSpc>
        <a:spcPct val="100000"/>
      </a:lnSpc>
      <a:spcBef>
        <a:spcPts val="0"/>
      </a:spcBef>
      <a:spcAft>
        <a:spcPts val="0"/>
      </a:spcAft>
      <a:buClrTx/>
      <a:buSzTx/>
      <a:buFontTx/>
      <a:buNone/>
      <a:tabLst/>
      <a:defRPr b="0" baseline="0" cap="none" i="0" spc="0" strike="noStrike" sz="2200" u="none" kumimoji="0" normalizeH="0">
        <a:ln>
          <a:noFill/>
        </a:ln>
        <a:solidFill>
          <a:srgbClr val="000000"/>
        </a:solidFill>
        <a:effectLst/>
        <a:uFillTx/>
        <a:latin typeface="Proxima Nova"/>
        <a:ea typeface="Proxima Nova"/>
        <a:cs typeface="Proxima Nova"/>
        <a:sym typeface="Proxima Nova"/>
      </a:defRPr>
    </a:lvl7pPr>
    <a:lvl8pPr marL="0" marR="0" indent="3200400" algn="ctr" defTabSz="825500" rtl="0" fontAlgn="auto" latinLnBrk="0" hangingPunct="0">
      <a:lnSpc>
        <a:spcPct val="100000"/>
      </a:lnSpc>
      <a:spcBef>
        <a:spcPts val="0"/>
      </a:spcBef>
      <a:spcAft>
        <a:spcPts val="0"/>
      </a:spcAft>
      <a:buClrTx/>
      <a:buSzTx/>
      <a:buFontTx/>
      <a:buNone/>
      <a:tabLst/>
      <a:defRPr b="0" baseline="0" cap="none" i="0" spc="0" strike="noStrike" sz="2200" u="none" kumimoji="0" normalizeH="0">
        <a:ln>
          <a:noFill/>
        </a:ln>
        <a:solidFill>
          <a:srgbClr val="000000"/>
        </a:solidFill>
        <a:effectLst/>
        <a:uFillTx/>
        <a:latin typeface="Proxima Nova"/>
        <a:ea typeface="Proxima Nova"/>
        <a:cs typeface="Proxima Nova"/>
        <a:sym typeface="Proxima Nova"/>
      </a:defRPr>
    </a:lvl8pPr>
    <a:lvl9pPr marL="0" marR="0" indent="3657600" algn="ctr" defTabSz="825500" rtl="0" fontAlgn="auto" latinLnBrk="0" hangingPunct="0">
      <a:lnSpc>
        <a:spcPct val="100000"/>
      </a:lnSpc>
      <a:spcBef>
        <a:spcPts val="0"/>
      </a:spcBef>
      <a:spcAft>
        <a:spcPts val="0"/>
      </a:spcAft>
      <a:buClrTx/>
      <a:buSzTx/>
      <a:buFontTx/>
      <a:buNone/>
      <a:tabLst/>
      <a:defRPr b="0" baseline="0" cap="none" i="0" spc="0" strike="noStrike" sz="2200" u="none" kumimoji="0" normalizeH="0">
        <a:ln>
          <a:noFill/>
        </a:ln>
        <a:solidFill>
          <a:srgbClr val="000000"/>
        </a:solidFill>
        <a:effectLst/>
        <a:uFillTx/>
        <a:latin typeface="Proxima Nova"/>
        <a:ea typeface="Proxima Nova"/>
        <a:cs typeface="Proxima Nova"/>
        <a:sym typeface="Proxima Nova"/>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file>

<file path=ppt/presProps.xml><?xml version="1.0" encoding="utf-8"?>
<p:presentation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howPr loop="0"/>
</p:presentationPr>
</file>

<file path=ppt/tableStyles.xml><?xml version="1.0" encoding="utf-8"?>
<a:tblStyleLst xmlns:a="http://schemas.openxmlformats.org/drawingml/2006/main" xmlns:r="http://schemas.openxmlformats.org/officeDocument/2006/relationships" def="{5940675A-B579-460E-94D1-54222C63F5DA}">
  <a:tblStyle styleId="{4C3C2611-4C71-4FC5-86AE-919BDF0F9419}" styleName="">
    <a:tblBg/>
    <a:wholeTbl>
      <a:tcTxStyle b="off" i="off">
        <a:font>
          <a:latin typeface="Proxima Nova"/>
          <a:ea typeface="Proxima Nova"/>
          <a:cs typeface="Proxima Nova"/>
        </a:font>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wholeTbl>
    <a:band2H>
      <a:tcTxStyle b="def" i="def"/>
      <a:tcStyle>
        <a:tcBdr/>
        <a:fill>
          <a:solidFill>
            <a:srgbClr val="EAEAEA"/>
          </a:solidFill>
        </a:fill>
      </a:tcStyle>
    </a:band2H>
    <a:firstCol>
      <a:tcTxStyle b="on" i="off">
        <a:font>
          <a:latin typeface="Proxima Nova"/>
          <a:ea typeface="Proxima Nova"/>
          <a:cs typeface="Proxima Nova"/>
        </a:font>
        <a:srgbClr val="4CA5D2"/>
      </a:tcTxStyle>
      <a:tcStyle>
        <a:tcBdr>
          <a:left>
            <a:ln w="12700" cap="flat">
              <a:noFill/>
              <a:miter lim="400000"/>
            </a:ln>
          </a:left>
          <a:right>
            <a:ln w="50800" cap="flat">
              <a:solidFill>
                <a:srgbClr val="03A8D6"/>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firstCol>
    <a:lastRow>
      <a:tcTxStyle b="off" i="off">
        <a:font>
          <a:latin typeface="Proxima Nova Medium"/>
          <a:ea typeface="Proxima Nova Medium"/>
          <a:cs typeface="Proxima Nova Medium"/>
        </a:font>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50800" cap="flat">
              <a:solidFill>
                <a:srgbClr val="0BA8D6"/>
              </a:solidFill>
              <a:prstDash val="solid"/>
              <a:miter lim="400000"/>
            </a:ln>
          </a:top>
          <a:bottom>
            <a:ln w="12700" cap="flat">
              <a:noFill/>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lastRow>
    <a:firstRow>
      <a:tcTxStyle b="on" i="off">
        <a:font>
          <a:latin typeface="Proxima Nova"/>
          <a:ea typeface="Proxima Nova"/>
          <a:cs typeface="Proxima Nova"/>
        </a:font>
        <a:srgbClr val="4CA5D2"/>
      </a:tcTxStyle>
      <a:tcStyle>
        <a:tcBdr>
          <a:left>
            <a:ln w="12700" cap="flat">
              <a:solidFill>
                <a:srgbClr val="000000"/>
              </a:solidFill>
              <a:prstDash val="solid"/>
              <a:miter lim="400000"/>
            </a:ln>
          </a:left>
          <a:right>
            <a:ln w="12700" cap="flat">
              <a:solidFill>
                <a:srgbClr val="000000"/>
              </a:solidFill>
              <a:prstDash val="solid"/>
              <a:miter lim="400000"/>
            </a:ln>
          </a:right>
          <a:top>
            <a:ln w="12700" cap="flat">
              <a:noFill/>
              <a:miter lim="400000"/>
            </a:ln>
          </a:top>
          <a:bottom>
            <a:ln w="50800" cap="flat">
              <a:solidFill>
                <a:srgbClr val="03A8D6"/>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firstRow>
  </a:tblStyle>
  <a:tblStyle styleId="{C7B018BB-80A7-4F77-B60F-C8B233D01FF8}" styleName="">
    <a:tblBg/>
    <a:wholeTbl>
      <a:tcTxStyle b="off" i="off">
        <a:font>
          <a:latin typeface="Proxima Nova"/>
          <a:ea typeface="Proxima Nova"/>
          <a:cs typeface="Proxima Nova"/>
        </a:font>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12700" cap="flat">
              <a:solidFill>
                <a:srgbClr val="B8B8B8"/>
              </a:solidFill>
              <a:prstDash val="solid"/>
              <a:miter lim="400000"/>
            </a:ln>
          </a:top>
          <a:bottom>
            <a:ln w="12700" cap="flat">
              <a:solidFill>
                <a:srgbClr val="B8B8B8"/>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FFFFFF"/>
          </a:solidFill>
        </a:fill>
      </a:tcStyle>
    </a:wholeTbl>
    <a:band2H>
      <a:tcTxStyle b="def" i="def"/>
      <a:tcStyle>
        <a:tcBdr/>
        <a:fill>
          <a:solidFill>
            <a:srgbClr val="EAEAEA"/>
          </a:solidFill>
        </a:fill>
      </a:tcStyle>
    </a:band2H>
    <a:firstCol>
      <a:tcTxStyle b="off" i="off">
        <a:font>
          <a:latin typeface="Proxima Nova Medium"/>
          <a:ea typeface="Proxima Nova Medium"/>
          <a:cs typeface="Proxima Nova Medium"/>
        </a:font>
        <a:srgbClr val="000000"/>
      </a:tcTxStyle>
      <a:tcStyle>
        <a:tcBdr>
          <a:left>
            <a:ln w="12700" cap="flat">
              <a:noFill/>
              <a:miter lim="400000"/>
            </a:ln>
          </a:left>
          <a:right>
            <a:ln w="25400" cap="flat">
              <a:solidFill>
                <a:srgbClr val="008ABA"/>
              </a:solidFill>
              <a:prstDash val="solid"/>
              <a:miter lim="400000"/>
            </a:ln>
          </a:right>
          <a:top>
            <a:ln w="12700" cap="flat">
              <a:solidFill>
                <a:srgbClr val="B8B8B8"/>
              </a:solidFill>
              <a:prstDash val="solid"/>
              <a:miter lim="400000"/>
            </a:ln>
          </a:top>
          <a:bottom>
            <a:ln w="12700" cap="flat">
              <a:solidFill>
                <a:srgbClr val="B8B8B8"/>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FFFFFF"/>
          </a:solidFill>
        </a:fill>
      </a:tcStyle>
    </a:firstCol>
    <a:lastRow>
      <a:tcTxStyle b="off" i="off">
        <a:font>
          <a:latin typeface="Proxima Nova Medium"/>
          <a:ea typeface="Proxima Nova Medium"/>
          <a:cs typeface="Proxima Nova Medium"/>
        </a:font>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25400" cap="flat">
              <a:solidFill>
                <a:srgbClr val="008ABA"/>
              </a:solidFill>
              <a:prstDash val="solid"/>
              <a:miter lim="400000"/>
            </a:ln>
          </a:top>
          <a:bottom>
            <a:ln w="12700" cap="flat">
              <a:noFill/>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FFFFFF"/>
          </a:solidFill>
        </a:fill>
      </a:tcStyle>
    </a:lastRow>
    <a:firstRow>
      <a:tcTxStyle b="on" i="off">
        <a:font>
          <a:latin typeface="Proxima Nova"/>
          <a:ea typeface="Proxima Nova"/>
          <a:cs typeface="Proxima Nova"/>
        </a:font>
        <a:srgbClr val="000000"/>
      </a:tcTxStyle>
      <a:tcStyle>
        <a:tcBdr>
          <a:left>
            <a:ln w="12700" cap="flat">
              <a:solidFill>
                <a:srgbClr val="FFFFFF"/>
              </a:solidFill>
              <a:prstDash val="solid"/>
              <a:miter lim="400000"/>
            </a:ln>
          </a:left>
          <a:right>
            <a:ln w="12700" cap="flat">
              <a:solidFill>
                <a:srgbClr val="FFFFFF"/>
              </a:solidFill>
              <a:prstDash val="solid"/>
              <a:miter lim="400000"/>
            </a:ln>
          </a:right>
          <a:top>
            <a:ln w="12700" cap="flat">
              <a:noFill/>
              <a:miter lim="400000"/>
            </a:ln>
          </a:top>
          <a:bottom>
            <a:ln w="12700" cap="flat">
              <a:noFill/>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5ADEFF"/>
          </a:solidFill>
        </a:fill>
      </a:tcStyle>
    </a:firstRow>
  </a:tblStyle>
  <a:tblStyle styleId="{EEE7283C-3CF3-47DC-8721-378D4A62B228}" styleName="">
    <a:tblBg/>
    <a:wholeTbl>
      <a:tcTxStyle b="off" i="off">
        <a:font>
          <a:latin typeface="Proxima Nova"/>
          <a:ea typeface="Proxima Nova"/>
          <a:cs typeface="Proxima Nova"/>
        </a:font>
        <a:srgbClr val="000000"/>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rgbClr val="FFFFFF"/>
          </a:solidFill>
        </a:fill>
      </a:tcStyle>
    </a:wholeTbl>
    <a:band2H>
      <a:tcTxStyle b="def" i="def"/>
      <a:tcStyle>
        <a:tcBdr/>
        <a:fill>
          <a:solidFill>
            <a:srgbClr val="EAEAEB"/>
          </a:solidFill>
        </a:fill>
      </a:tcStyle>
    </a:band2H>
    <a:firstCol>
      <a:tcTxStyle b="off" i="off">
        <a:font>
          <a:latin typeface="Proxima Nova Medium"/>
          <a:ea typeface="Proxima Nova Medium"/>
          <a:cs typeface="Proxima Nova Medium"/>
        </a:font>
        <a:srgbClr val="FFFFFF"/>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chemeClr val="accent2">
              <a:hueOff val="390196"/>
              <a:satOff val="16169"/>
              <a:lumOff val="-19584"/>
            </a:schemeClr>
          </a:solidFill>
        </a:fill>
      </a:tcStyle>
    </a:firstCol>
    <a:lastRow>
      <a:tcTxStyle b="off" i="off">
        <a:font>
          <a:latin typeface="Proxima Nova"/>
          <a:ea typeface="Proxima Nova"/>
          <a:cs typeface="Proxima Nova"/>
        </a:font>
        <a:srgbClr val="000000"/>
      </a:tcTxStyle>
      <a:tcStyle>
        <a:tcBdr>
          <a:left>
            <a:ln w="12700" cap="flat">
              <a:solidFill>
                <a:srgbClr val="606060"/>
              </a:solidFill>
              <a:prstDash val="solid"/>
              <a:miter lim="400000"/>
            </a:ln>
          </a:left>
          <a:right>
            <a:ln w="12700" cap="flat">
              <a:solidFill>
                <a:srgbClr val="606060"/>
              </a:solidFill>
              <a:prstDash val="solid"/>
              <a:miter lim="400000"/>
            </a:ln>
          </a:right>
          <a:top>
            <a:ln w="254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rgbClr val="FFFFFF"/>
          </a:solidFill>
        </a:fill>
      </a:tcStyle>
    </a:lastRow>
    <a:firstRow>
      <a:tcTxStyle b="off" i="off">
        <a:font>
          <a:latin typeface="Proxima Nova Medium"/>
          <a:ea typeface="Proxima Nova Medium"/>
          <a:cs typeface="Proxima Nova Medium"/>
        </a:font>
        <a:srgbClr val="FFFFFF"/>
      </a:tcTxStyle>
      <a:tcStyle>
        <a:tcBdr>
          <a:left>
            <a:ln w="12700" cap="flat">
              <a:solidFill>
                <a:srgbClr val="929292"/>
              </a:solidFill>
              <a:prstDash val="solid"/>
              <a:miter lim="400000"/>
            </a:ln>
          </a:left>
          <a:right>
            <a:ln w="12700" cap="flat">
              <a:solidFill>
                <a:srgbClr val="929292"/>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929292"/>
              </a:solidFill>
              <a:prstDash val="solid"/>
              <a:miter lim="400000"/>
            </a:ln>
          </a:insideH>
          <a:insideV>
            <a:ln w="12700" cap="flat">
              <a:solidFill>
                <a:srgbClr val="929292"/>
              </a:solidFill>
              <a:prstDash val="solid"/>
              <a:miter lim="400000"/>
            </a:ln>
          </a:insideV>
        </a:tcBdr>
        <a:fill>
          <a:solidFill>
            <a:schemeClr val="accent2">
              <a:hueOff val="312616"/>
              <a:satOff val="21048"/>
              <a:lumOff val="-29411"/>
            </a:schemeClr>
          </a:solidFill>
        </a:fill>
      </a:tcStyle>
    </a:firstRow>
  </a:tblStyle>
  <a:tblStyle styleId="{CF821DB8-F4EB-4A41-A1BA-3FCAFE7338EE}" styleName="">
    <a:tblBg/>
    <a:wholeTbl>
      <a:tcTxStyle b="off" i="off">
        <a:font>
          <a:latin typeface="Proxima Nova"/>
          <a:ea typeface="Proxima Nova"/>
          <a:cs typeface="Proxima Nova"/>
        </a:font>
        <a:srgbClr val="000000"/>
      </a:tcTxStyle>
      <a:tcStyle>
        <a:tcBdr>
          <a:left>
            <a:ln w="12700" cap="flat">
              <a:solidFill>
                <a:srgbClr val="5D5D5D"/>
              </a:solidFill>
              <a:custDash>
                <a:ds d="200000" sp="200000"/>
              </a:custDash>
              <a:miter lim="400000"/>
            </a:ln>
          </a:left>
          <a:right>
            <a:ln w="12700" cap="flat">
              <a:solidFill>
                <a:srgbClr val="5D5D5D"/>
              </a:solidFill>
              <a:custDash>
                <a:ds d="200000" sp="200000"/>
              </a:custDash>
              <a:miter lim="400000"/>
            </a:ln>
          </a:right>
          <a:top>
            <a:ln w="12700" cap="flat">
              <a:solidFill>
                <a:srgbClr val="5D5D5D"/>
              </a:solidFill>
              <a:custDash>
                <a:ds d="200000" sp="200000"/>
              </a:custDash>
              <a:miter lim="400000"/>
            </a:ln>
          </a:top>
          <a:bottom>
            <a:ln w="12700" cap="flat">
              <a:solidFill>
                <a:srgbClr val="5D5D5D"/>
              </a:solidFill>
              <a:custDash>
                <a:ds d="200000" sp="200000"/>
              </a:custDash>
              <a:miter lim="400000"/>
            </a:ln>
          </a:bottom>
          <a:insideH>
            <a:ln w="12700" cap="flat">
              <a:solidFill>
                <a:srgbClr val="5D5D5D"/>
              </a:solidFill>
              <a:custDash>
                <a:ds d="200000" sp="200000"/>
              </a:custDash>
              <a:miter lim="400000"/>
            </a:ln>
          </a:insideH>
          <a:insideV>
            <a:ln w="12700" cap="flat">
              <a:solidFill>
                <a:srgbClr val="5D5D5D"/>
              </a:solidFill>
              <a:custDash>
                <a:ds d="200000" sp="200000"/>
              </a:custDash>
              <a:miter lim="400000"/>
            </a:ln>
          </a:insideV>
        </a:tcBdr>
        <a:fill>
          <a:solidFill>
            <a:srgbClr val="FAF7E9"/>
          </a:solidFill>
        </a:fill>
      </a:tcStyle>
    </a:wholeTbl>
    <a:band2H>
      <a:tcTxStyle b="def" i="def"/>
      <a:tcStyle>
        <a:tcBdr/>
        <a:fill>
          <a:solidFill>
            <a:srgbClr val="EDEADD"/>
          </a:solidFill>
        </a:fill>
      </a:tcStyle>
    </a:band2H>
    <a:firstCol>
      <a:tcTxStyle b="off" i="off">
        <a:font>
          <a:latin typeface="Proxima Nova Medium"/>
          <a:ea typeface="Proxima Nova Medium"/>
          <a:cs typeface="Proxima Nova Medium"/>
        </a:font>
        <a:srgbClr val="000000"/>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FFD238"/>
          </a:solidFill>
        </a:fill>
      </a:tcStyle>
    </a:firstCol>
    <a:lastRow>
      <a:tcTxStyle b="off" i="off">
        <a:font>
          <a:latin typeface="Proxima Nova Medium"/>
          <a:ea typeface="Proxima Nova Medium"/>
          <a:cs typeface="Proxima Nova Medium"/>
        </a:font>
        <a:srgbClr val="000000"/>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F9F7EA"/>
          </a:solidFill>
        </a:fill>
      </a:tcStyle>
    </a:lastRow>
    <a:firstRow>
      <a:tcTxStyle b="off" i="off">
        <a:font>
          <a:latin typeface="Proxima Nova Medium"/>
          <a:ea typeface="Proxima Nova Medium"/>
          <a:cs typeface="Proxima Nova Medium"/>
        </a:font>
        <a:srgbClr val="000000"/>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FF9A00"/>
          </a:solidFill>
        </a:fill>
      </a:tcStyle>
    </a:firstRow>
  </a:tblStyle>
  <a:tblStyle styleId="{33BA23B1-9221-436E-865A-0063620EA4FD}" styleName="">
    <a:tblBg/>
    <a:wholeTbl>
      <a:tcTxStyle b="off" i="off">
        <a:font>
          <a:latin typeface="Proxima Nova"/>
          <a:ea typeface="Proxima Nova"/>
          <a:cs typeface="Proxima Nova"/>
        </a:font>
        <a:srgbClr val="000000"/>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rgbClr val="FFFFFF"/>
          </a:solidFill>
        </a:fill>
      </a:tcStyle>
    </a:wholeTbl>
    <a:band2H>
      <a:tcTxStyle b="def" i="def"/>
      <a:tcStyle>
        <a:tcBdr/>
        <a:fill>
          <a:solidFill>
            <a:srgbClr val="EBEBEB"/>
          </a:solidFill>
        </a:fill>
      </a:tcStyle>
    </a:band2H>
    <a:firstCol>
      <a:tcTxStyle b="on" i="off">
        <a:font>
          <a:latin typeface="Proxima Nova"/>
          <a:ea typeface="Proxima Nova"/>
          <a:cs typeface="Proxima Nova"/>
        </a:font>
        <a:srgbClr val="FFFFFF"/>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chemeClr val="accent6">
              <a:hueOff val="-219922"/>
              <a:satOff val="-56679"/>
              <a:lumOff val="-26479"/>
            </a:schemeClr>
          </a:solidFill>
        </a:fill>
      </a:tcStyle>
    </a:firstCol>
    <a:lastRow>
      <a:tcTxStyle b="off" i="off">
        <a:font>
          <a:latin typeface="Proxima Nova Medium"/>
          <a:ea typeface="Proxima Nova Medium"/>
          <a:cs typeface="Proxima Nova Medium"/>
        </a:font>
        <a:srgbClr val="000000"/>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rgbClr val="EAEBEB"/>
          </a:solidFill>
        </a:fill>
      </a:tcStyle>
    </a:lastRow>
    <a:firstRow>
      <a:tcTxStyle b="on" i="off">
        <a:font>
          <a:latin typeface="Proxima Nova"/>
          <a:ea typeface="Proxima Nova"/>
          <a:cs typeface="Proxima Nova"/>
        </a:font>
        <a:srgbClr val="FFFFFF"/>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chemeClr val="accent6">
              <a:hueOff val="-228106"/>
              <a:satOff val="-38633"/>
              <a:lumOff val="-17889"/>
            </a:schemeClr>
          </a:solidFill>
        </a:fill>
      </a:tcStyle>
    </a:firstRow>
  </a:tblStyle>
  <a:tblStyle styleId="{2708684C-4D16-4618-839F-0558EEFCDFE6}" styleName="">
    <a:tblBg/>
    <a:wholeTbl>
      <a:tcTxStyle b="off" i="off">
        <a:font>
          <a:latin typeface="Proxima Nova"/>
          <a:ea typeface="Proxima Nova"/>
          <a:cs typeface="Proxima Nova"/>
        </a:font>
        <a:srgbClr val="000000"/>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D5D5D5"/>
          </a:solidFill>
        </a:fill>
      </a:tcStyle>
    </a:wholeTbl>
    <a:band2H>
      <a:tcTxStyle b="def" i="def"/>
      <a:tcStyle>
        <a:tcBdr/>
        <a:fill>
          <a:solidFill>
            <a:srgbClr val="BBBBBB"/>
          </a:solidFill>
        </a:fill>
      </a:tcStyle>
    </a:band2H>
    <a:firstCol>
      <a:tcTxStyle b="on" i="off">
        <a:font>
          <a:latin typeface="Proxima Nova"/>
          <a:ea typeface="Proxima Nova"/>
          <a:cs typeface="Proxima Nova"/>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5E5E5E"/>
          </a:solidFill>
        </a:fill>
      </a:tcStyle>
    </a:firstCol>
    <a:lastRow>
      <a:tcTxStyle b="on" i="off">
        <a:font>
          <a:latin typeface="Proxima Nova"/>
          <a:ea typeface="Proxima Nova"/>
          <a:cs typeface="Proxima Nova"/>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929292"/>
          </a:solidFill>
        </a:fill>
      </a:tcStyle>
    </a:lastRow>
    <a:firstRow>
      <a:tcTxStyle b="on" i="off">
        <a:font>
          <a:latin typeface="Proxima Nova"/>
          <a:ea typeface="Proxima Nova"/>
          <a:cs typeface="Proxima Nova"/>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92929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Comments="1"/>
</file>

<file path=ppt/_rels/presentation.xml.rels><?xml version="1.0" encoding="UTF-8" standalone="yes"?>
<Relationships xmlns="http://schemas.openxmlformats.org/package/2006/relationships"><Relationship Id="rId26" Type="http://schemas.openxmlformats.org/officeDocument/2006/relationships/slide" Target="slides/slide19.xml"/><Relationship Id="rId21" Type="http://schemas.openxmlformats.org/officeDocument/2006/relationships/slide" Target="slides/slide14.xml"/><Relationship Id="rId42" Type="http://schemas.openxmlformats.org/officeDocument/2006/relationships/slide" Target="slides/slide35.xml"/><Relationship Id="rId47" Type="http://schemas.openxmlformats.org/officeDocument/2006/relationships/slide" Target="slides/slide40.xml"/><Relationship Id="rId63" Type="http://schemas.openxmlformats.org/officeDocument/2006/relationships/slide" Target="slides/slide56.xml"/><Relationship Id="rId68" Type="http://schemas.openxmlformats.org/officeDocument/2006/relationships/slide" Target="slides/slide61.xml"/><Relationship Id="rId16" Type="http://schemas.openxmlformats.org/officeDocument/2006/relationships/slide" Target="slides/slide9.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slide" Target="slides/slide25.xml"/><Relationship Id="rId37" Type="http://schemas.openxmlformats.org/officeDocument/2006/relationships/slide" Target="slides/slide30.xml"/><Relationship Id="rId40" Type="http://schemas.openxmlformats.org/officeDocument/2006/relationships/slide" Target="slides/slide33.xml"/><Relationship Id="rId45" Type="http://schemas.openxmlformats.org/officeDocument/2006/relationships/slide" Target="slides/slide38.xml"/><Relationship Id="rId53" Type="http://schemas.openxmlformats.org/officeDocument/2006/relationships/slide" Target="slides/slide46.xml"/><Relationship Id="rId58" Type="http://schemas.openxmlformats.org/officeDocument/2006/relationships/slide" Target="slides/slide51.xml"/><Relationship Id="rId66" Type="http://schemas.openxmlformats.org/officeDocument/2006/relationships/slide" Target="slides/slide59.xml"/><Relationship Id="rId74" Type="http://schemas.openxmlformats.org/officeDocument/2006/relationships/slide" Target="slides/slide67.xml"/><Relationship Id="rId5" Type="http://schemas.openxmlformats.org/officeDocument/2006/relationships/slideMaster" Target="slideMasters/slideMaster1.xml"/><Relationship Id="rId61" Type="http://schemas.openxmlformats.org/officeDocument/2006/relationships/slide" Target="slides/slide54.xml"/><Relationship Id="rId19" Type="http://schemas.openxmlformats.org/officeDocument/2006/relationships/slide" Target="slides/slide1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slide" Target="slides/slide23.xml"/><Relationship Id="rId35" Type="http://schemas.openxmlformats.org/officeDocument/2006/relationships/slide" Target="slides/slide28.xml"/><Relationship Id="rId43" Type="http://schemas.openxmlformats.org/officeDocument/2006/relationships/slide" Target="slides/slide36.xml"/><Relationship Id="rId48" Type="http://schemas.openxmlformats.org/officeDocument/2006/relationships/slide" Target="slides/slide41.xml"/><Relationship Id="rId56" Type="http://schemas.openxmlformats.org/officeDocument/2006/relationships/slide" Target="slides/slide49.xml"/><Relationship Id="rId64" Type="http://schemas.openxmlformats.org/officeDocument/2006/relationships/slide" Target="slides/slide57.xml"/><Relationship Id="rId69" Type="http://schemas.openxmlformats.org/officeDocument/2006/relationships/slide" Target="slides/slide62.xml"/><Relationship Id="rId77" Type="http://schemas.openxmlformats.org/officeDocument/2006/relationships/customXml" Target="../customXml/item1.xml"/><Relationship Id="rId8" Type="http://schemas.openxmlformats.org/officeDocument/2006/relationships/slide" Target="slides/slide1.xml"/><Relationship Id="rId51" Type="http://schemas.openxmlformats.org/officeDocument/2006/relationships/slide" Target="slides/slide44.xml"/><Relationship Id="rId72" Type="http://schemas.openxmlformats.org/officeDocument/2006/relationships/slide" Target="slides/slide65.xml"/><Relationship Id="rId3" Type="http://schemas.openxmlformats.org/officeDocument/2006/relationships/commentAuthors" Target="commentAuthors.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slide" Target="slides/slide26.xml"/><Relationship Id="rId38" Type="http://schemas.openxmlformats.org/officeDocument/2006/relationships/slide" Target="slides/slide31.xml"/><Relationship Id="rId46" Type="http://schemas.openxmlformats.org/officeDocument/2006/relationships/slide" Target="slides/slide39.xml"/><Relationship Id="rId59" Type="http://schemas.openxmlformats.org/officeDocument/2006/relationships/slide" Target="slides/slide52.xml"/><Relationship Id="rId67" Type="http://schemas.openxmlformats.org/officeDocument/2006/relationships/slide" Target="slides/slide60.xml"/><Relationship Id="rId20" Type="http://schemas.openxmlformats.org/officeDocument/2006/relationships/slide" Target="slides/slide13.xml"/><Relationship Id="rId41" Type="http://schemas.openxmlformats.org/officeDocument/2006/relationships/slide" Target="slides/slide34.xml"/><Relationship Id="rId54" Type="http://schemas.openxmlformats.org/officeDocument/2006/relationships/slide" Target="slides/slide47.xml"/><Relationship Id="rId62" Type="http://schemas.openxmlformats.org/officeDocument/2006/relationships/slide" Target="slides/slide55.xml"/><Relationship Id="rId70" Type="http://schemas.openxmlformats.org/officeDocument/2006/relationships/slide" Target="slides/slide63.xml"/><Relationship Id="rId75" Type="http://schemas.openxmlformats.org/officeDocument/2006/relationships/slide" Target="slides/slide68.xml"/><Relationship Id="rId1" Type="http://schemas.openxmlformats.org/officeDocument/2006/relationships/presProps" Target="presProps.xml"/><Relationship Id="rId6" Type="http://schemas.openxmlformats.org/officeDocument/2006/relationships/theme" Target="theme/theme1.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slide" Target="slides/slide29.xml"/><Relationship Id="rId49" Type="http://schemas.openxmlformats.org/officeDocument/2006/relationships/slide" Target="slides/slide42.xml"/><Relationship Id="rId57" Type="http://schemas.openxmlformats.org/officeDocument/2006/relationships/slide" Target="slides/slide50.xml"/><Relationship Id="rId10" Type="http://schemas.openxmlformats.org/officeDocument/2006/relationships/slide" Target="slides/slide3.xml"/><Relationship Id="rId31" Type="http://schemas.openxmlformats.org/officeDocument/2006/relationships/slide" Target="slides/slide24.xml"/><Relationship Id="rId44" Type="http://schemas.openxmlformats.org/officeDocument/2006/relationships/slide" Target="slides/slide37.xml"/><Relationship Id="rId52" Type="http://schemas.openxmlformats.org/officeDocument/2006/relationships/slide" Target="slides/slide45.xml"/><Relationship Id="rId60" Type="http://schemas.openxmlformats.org/officeDocument/2006/relationships/slide" Target="slides/slide53.xml"/><Relationship Id="rId65" Type="http://schemas.openxmlformats.org/officeDocument/2006/relationships/slide" Target="slides/slide58.xml"/><Relationship Id="rId73" Type="http://schemas.openxmlformats.org/officeDocument/2006/relationships/slide" Target="slides/slide66.xml"/><Relationship Id="rId78" Type="http://schemas.openxmlformats.org/officeDocument/2006/relationships/customXml" Target="../customXml/item2.xml"/><Relationship Id="rId4" Type="http://schemas.openxmlformats.org/officeDocument/2006/relationships/tableStyles" Target="tableStyles.xml"/><Relationship Id="rId9" Type="http://schemas.openxmlformats.org/officeDocument/2006/relationships/slide" Target="slides/slide2.xml"/><Relationship Id="rId13" Type="http://schemas.openxmlformats.org/officeDocument/2006/relationships/slide" Target="slides/slide6.xml"/><Relationship Id="rId18" Type="http://schemas.openxmlformats.org/officeDocument/2006/relationships/slide" Target="slides/slide11.xml"/><Relationship Id="rId39" Type="http://schemas.openxmlformats.org/officeDocument/2006/relationships/slide" Target="slides/slide32.xml"/><Relationship Id="rId34" Type="http://schemas.openxmlformats.org/officeDocument/2006/relationships/slide" Target="slides/slide27.xml"/><Relationship Id="rId50" Type="http://schemas.openxmlformats.org/officeDocument/2006/relationships/slide" Target="slides/slide43.xml"/><Relationship Id="rId55" Type="http://schemas.openxmlformats.org/officeDocument/2006/relationships/slide" Target="slides/slide48.xml"/><Relationship Id="rId76" Type="http://schemas.openxmlformats.org/officeDocument/2006/relationships/slide" Target="slides/slide69.xml"/><Relationship Id="rId7" Type="http://schemas.openxmlformats.org/officeDocument/2006/relationships/notesMaster" Target="notesMasters/notesMaster1.xml"/><Relationship Id="rId71" Type="http://schemas.openxmlformats.org/officeDocument/2006/relationships/slide" Target="slides/slide64.xml"/><Relationship Id="rId2" Type="http://schemas.openxmlformats.org/officeDocument/2006/relationships/viewProps" Target="viewProps.xml"/><Relationship Id="rId29" Type="http://schemas.openxmlformats.org/officeDocument/2006/relationships/slide" Target="slides/slide22.xml"/></Relationships>
</file>

<file path=ppt/notesMasters/_rels/notesMaster1.xml.rels><?xml version="1.0" encoding="UTF-8"?>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spTree>
      <p:nvGrpSpPr>
        <p:cNvPr id="1" name=""/>
        <p:cNvGrpSpPr/>
        <p:nvPr/>
      </p:nvGrpSpPr>
      <p:grpSpPr>
        <a:xfrm>
          <a:off x="0" y="0"/>
          <a:ext cx="0" cy="0"/>
          <a:chOff x="0" y="0"/>
          <a:chExt cx="0" cy="0"/>
        </a:xfrm>
      </p:grpSpPr>
      <p:sp>
        <p:nvSpPr>
          <p:cNvPr id="147" name="Shape 147"/>
          <p:cNvSpPr/>
          <p:nvPr>
            <p:ph type="sldImg"/>
          </p:nvPr>
        </p:nvSpPr>
        <p:spPr>
          <a:xfrm>
            <a:off x="1143000" y="685800"/>
            <a:ext cx="4572000" cy="3429000"/>
          </a:xfrm>
          <a:prstGeom prst="rect">
            <a:avLst/>
          </a:prstGeom>
        </p:spPr>
        <p:txBody>
          <a:bodyPr/>
          <a:lstStyle/>
          <a:p>
            <a:pPr/>
          </a:p>
        </p:txBody>
      </p:sp>
      <p:sp>
        <p:nvSpPr>
          <p:cNvPr id="148" name="Shape 148"/>
          <p:cNvSpPr/>
          <p:nvPr>
            <p:ph type="body" sz="quarter" idx="1"/>
          </p:nvPr>
        </p:nvSpPr>
        <p:spPr>
          <a:xfrm>
            <a:off x="914400" y="4343400"/>
            <a:ext cx="5029200" cy="4114800"/>
          </a:xfrm>
          <a:prstGeom prst="rect">
            <a:avLst/>
          </a:prstGeom>
        </p:spPr>
        <p:txBody>
          <a:bodyPr/>
          <a:lstStyle/>
          <a:p>
            <a:pPr/>
          </a:p>
        </p:txBody>
      </p:sp>
    </p:spTree>
  </p:cSld>
  <p:clrMap bg1="lt1" tx1="dk1" bg2="lt2" tx2="dk2" accent1="accent1" accent2="accent2" accent3="accent3" accent4="accent4" accent5="accent5" accent6="accent6" hlink="hlink" folHlink="folHlink"/>
  <p:notesStyle>
    <a:lvl1pPr defTabSz="457200" latinLnBrk="0">
      <a:lnSpc>
        <a:spcPct val="117999"/>
      </a:lnSpc>
      <a:defRPr sz="1600">
        <a:latin typeface="Helvetica Neue"/>
        <a:ea typeface="Helvetica Neue"/>
        <a:cs typeface="Helvetica Neue"/>
        <a:sym typeface="Helvetica Neue"/>
      </a:defRPr>
    </a:lvl1pPr>
    <a:lvl2pPr indent="228600" defTabSz="457200" latinLnBrk="0">
      <a:lnSpc>
        <a:spcPct val="117999"/>
      </a:lnSpc>
      <a:defRPr sz="1600">
        <a:latin typeface="Helvetica Neue"/>
        <a:ea typeface="Helvetica Neue"/>
        <a:cs typeface="Helvetica Neue"/>
        <a:sym typeface="Helvetica Neue"/>
      </a:defRPr>
    </a:lvl2pPr>
    <a:lvl3pPr indent="457200" defTabSz="457200" latinLnBrk="0">
      <a:lnSpc>
        <a:spcPct val="117999"/>
      </a:lnSpc>
      <a:defRPr sz="1600">
        <a:latin typeface="Helvetica Neue"/>
        <a:ea typeface="Helvetica Neue"/>
        <a:cs typeface="Helvetica Neue"/>
        <a:sym typeface="Helvetica Neue"/>
      </a:defRPr>
    </a:lvl3pPr>
    <a:lvl4pPr indent="685800" defTabSz="457200" latinLnBrk="0">
      <a:lnSpc>
        <a:spcPct val="117999"/>
      </a:lnSpc>
      <a:defRPr sz="1600">
        <a:latin typeface="Helvetica Neue"/>
        <a:ea typeface="Helvetica Neue"/>
        <a:cs typeface="Helvetica Neue"/>
        <a:sym typeface="Helvetica Neue"/>
      </a:defRPr>
    </a:lvl4pPr>
    <a:lvl5pPr indent="914400" defTabSz="457200" latinLnBrk="0">
      <a:lnSpc>
        <a:spcPct val="117999"/>
      </a:lnSpc>
      <a:defRPr sz="1600">
        <a:latin typeface="Helvetica Neue"/>
        <a:ea typeface="Helvetica Neue"/>
        <a:cs typeface="Helvetica Neue"/>
        <a:sym typeface="Helvetica Neue"/>
      </a:defRPr>
    </a:lvl5pPr>
    <a:lvl6pPr indent="1143000" defTabSz="457200" latinLnBrk="0">
      <a:lnSpc>
        <a:spcPct val="117999"/>
      </a:lnSpc>
      <a:defRPr sz="1600">
        <a:latin typeface="Helvetica Neue"/>
        <a:ea typeface="Helvetica Neue"/>
        <a:cs typeface="Helvetica Neue"/>
        <a:sym typeface="Helvetica Neue"/>
      </a:defRPr>
    </a:lvl6pPr>
    <a:lvl7pPr indent="1371600" defTabSz="457200" latinLnBrk="0">
      <a:lnSpc>
        <a:spcPct val="117999"/>
      </a:lnSpc>
      <a:defRPr sz="1600">
        <a:latin typeface="Helvetica Neue"/>
        <a:ea typeface="Helvetica Neue"/>
        <a:cs typeface="Helvetica Neue"/>
        <a:sym typeface="Helvetica Neue"/>
      </a:defRPr>
    </a:lvl7pPr>
    <a:lvl8pPr indent="1600200" defTabSz="457200" latinLnBrk="0">
      <a:lnSpc>
        <a:spcPct val="117999"/>
      </a:lnSpc>
      <a:defRPr sz="1600">
        <a:latin typeface="Helvetica Neue"/>
        <a:ea typeface="Helvetica Neue"/>
        <a:cs typeface="Helvetica Neue"/>
        <a:sym typeface="Helvetica Neue"/>
      </a:defRPr>
    </a:lvl8pPr>
    <a:lvl9pPr indent="1828800" defTabSz="457200" latinLnBrk="0">
      <a:lnSpc>
        <a:spcPct val="117999"/>
      </a:lnSpc>
      <a:defRPr sz="1600">
        <a:latin typeface="Helvetica Neue"/>
        <a:ea typeface="Helvetica Neue"/>
        <a:cs typeface="Helvetica Neue"/>
        <a:sym typeface="Helvetica Neue"/>
      </a:defRPr>
    </a:lvl9pPr>
  </p:notesStyle>
</p:notesMaster>
</file>

<file path=ppt/notesSlides/_rels/notesSlide1.xml.rels><?xml version="1.0" encoding="UTF-8"?>
<Relationships xmlns="http://schemas.openxmlformats.org/package/2006/relationships"><Relationship Id="rId1" Type="http://schemas.openxmlformats.org/officeDocument/2006/relationships/slide" Target="../slides/slide1.xml"/><Relationship Id="rId2" Type="http://schemas.openxmlformats.org/officeDocument/2006/relationships/notesMaster" Target="../notesMasters/notesMaster1.xml"/></Relationships>

</file>

<file path=ppt/notesSlides/_rels/notesSlide2.xml.rels><?xml version="1.0" encoding="UTF-8"?>
<Relationships xmlns="http://schemas.openxmlformats.org/package/2006/relationships"><Relationship Id="rId1" Type="http://schemas.openxmlformats.org/officeDocument/2006/relationships/slide" Target="../slides/slide2.xml"/><Relationship Id="rId2" Type="http://schemas.openxmlformats.org/officeDocument/2006/relationships/notesMaster" Target="../notesMasters/notesMaster1.xml"/></Relationships>

</file>

<file path=ppt/notesSlides/_rels/notesSlide3.xml.rels><?xml version="1.0" encoding="UTF-8"?>
<Relationships xmlns="http://schemas.openxmlformats.org/package/2006/relationships"><Relationship Id="rId1" Type="http://schemas.openxmlformats.org/officeDocument/2006/relationships/slide" Target="../slides/slide4.xml"/><Relationship Id="rId2" Type="http://schemas.openxmlformats.org/officeDocument/2006/relationships/notesMaster" Target="../notesMasters/notesMaster1.xml"/></Relationships>

</file>

<file path=ppt/notesSlides/_rels/notesSlide4.xml.rels><?xml version="1.0" encoding="UTF-8"?>
<Relationships xmlns="http://schemas.openxmlformats.org/package/2006/relationships"><Relationship Id="rId1" Type="http://schemas.openxmlformats.org/officeDocument/2006/relationships/slide" Target="../slides/slide6.xml"/><Relationship Id="rId2" Type="http://schemas.openxmlformats.org/officeDocument/2006/relationships/notesMaster" Target="../notesMasters/notesMaster1.xml"/></Relationships>

</file>

<file path=ppt/notesSlides/_rels/notesSlide5.xml.rels><?xml version="1.0" encoding="UTF-8"?>
<Relationships xmlns="http://schemas.openxmlformats.org/package/2006/relationships"><Relationship Id="rId1" Type="http://schemas.openxmlformats.org/officeDocument/2006/relationships/slide" Target="../slides/slide8.xml"/><Relationship Id="rId2" Type="http://schemas.openxmlformats.org/officeDocument/2006/relationships/notesMaster" Target="../notesMasters/notesMaster1.xml"/></Relationships>

</file>

<file path=ppt/notesSlides/_rels/notesSlide6.xml.rels><?xml version="1.0" encoding="UTF-8"?>
<Relationships xmlns="http://schemas.openxmlformats.org/package/2006/relationships"><Relationship Id="rId1" Type="http://schemas.openxmlformats.org/officeDocument/2006/relationships/slide" Target="../slides/slide9.xml"/><Relationship Id="rId2" Type="http://schemas.openxmlformats.org/officeDocument/2006/relationships/notesMaster" Target="../notesMasters/notesMaster1.xml"/></Relationships>

</file>

<file path=ppt/notesSlides/_rels/notesSlide7.xml.rels><?xml version="1.0" encoding="UTF-8"?>
<Relationships xmlns="http://schemas.openxmlformats.org/package/2006/relationships"><Relationship Id="rId1" Type="http://schemas.openxmlformats.org/officeDocument/2006/relationships/slide" Target="../slides/slide10.xml"/><Relationship Id="rId2" Type="http://schemas.openxmlformats.org/officeDocument/2006/relationships/notesMaster" Target="../notesMasters/notesMaster1.xml"/></Relationships>

</file>

<file path=ppt/notesSlides/_rels/notesSlide8.xml.rels><?xml version="1.0" encoding="UTF-8"?>
<Relationships xmlns="http://schemas.openxmlformats.org/package/2006/relationships"><Relationship Id="rId1" Type="http://schemas.openxmlformats.org/officeDocument/2006/relationships/slide" Target="../slides/slide11.xml"/><Relationship Id="rId2" Type="http://schemas.openxmlformats.org/officeDocument/2006/relationships/notesMaster" Target="../notesMasters/notesMaster1.xml"/></Relationships>

</file>

<file path=ppt/notesSlides/_rels/notesSlide9.xml.rels><?xml version="1.0" encoding="UTF-8"?>
<Relationships xmlns="http://schemas.openxmlformats.org/package/2006/relationships"><Relationship Id="rId1" Type="http://schemas.openxmlformats.org/officeDocument/2006/relationships/slide" Target="../slides/slide12.xml"/><Relationship Id="rId2" Type="http://schemas.openxmlformats.org/officeDocument/2006/relationships/notesMaster" Target="../notesMasters/notesMaster1.xml"/></Relationships>

</file>

<file path=ppt/notesSlides/_rels/notesSlide10.xml.rels><?xml version="1.0" encoding="UTF-8"?>
<Relationships xmlns="http://schemas.openxmlformats.org/package/2006/relationships"><Relationship Id="rId1" Type="http://schemas.openxmlformats.org/officeDocument/2006/relationships/slide" Target="../slides/slide15.xml"/><Relationship Id="rId2" Type="http://schemas.openxmlformats.org/officeDocument/2006/relationships/notesMaster" Target="../notesMasters/notesMaster1.xml"/></Relationships>

</file>

<file path=ppt/notesSlides/_rels/notesSlide11.xml.rels><?xml version="1.0" encoding="UTF-8"?>
<Relationships xmlns="http://schemas.openxmlformats.org/package/2006/relationships"><Relationship Id="rId1" Type="http://schemas.openxmlformats.org/officeDocument/2006/relationships/slide" Target="../slides/slide16.xml"/><Relationship Id="rId2" Type="http://schemas.openxmlformats.org/officeDocument/2006/relationships/notesMaster" Target="../notesMasters/notesMaster1.xml"/></Relationships>

</file>

<file path=ppt/notesSlides/_rels/notesSlide12.xml.rels><?xml version="1.0" encoding="UTF-8"?>
<Relationships xmlns="http://schemas.openxmlformats.org/package/2006/relationships"><Relationship Id="rId1" Type="http://schemas.openxmlformats.org/officeDocument/2006/relationships/slide" Target="../slides/slide17.xml"/><Relationship Id="rId2" Type="http://schemas.openxmlformats.org/officeDocument/2006/relationships/notesMaster" Target="../notesMasters/notesMaster1.xml"/></Relationships>

</file>

<file path=ppt/notesSlides/_rels/notesSlide13.xml.rels><?xml version="1.0" encoding="UTF-8"?>
<Relationships xmlns="http://schemas.openxmlformats.org/package/2006/relationships"><Relationship Id="rId1" Type="http://schemas.openxmlformats.org/officeDocument/2006/relationships/slide" Target="../slides/slide18.xml"/><Relationship Id="rId2" Type="http://schemas.openxmlformats.org/officeDocument/2006/relationships/notesMaster" Target="../notesMasters/notesMaster1.xml"/></Relationships>

</file>

<file path=ppt/notesSlides/_rels/notesSlide14.xml.rels><?xml version="1.0" encoding="UTF-8"?>
<Relationships xmlns="http://schemas.openxmlformats.org/package/2006/relationships"><Relationship Id="rId1" Type="http://schemas.openxmlformats.org/officeDocument/2006/relationships/slide" Target="../slides/slide19.xml"/><Relationship Id="rId2" Type="http://schemas.openxmlformats.org/officeDocument/2006/relationships/notesMaster" Target="../notesMasters/notesMaster1.xml"/></Relationships>

</file>

<file path=ppt/notesSlides/_rels/notesSlide15.xml.rels><?xml version="1.0" encoding="UTF-8"?>
<Relationships xmlns="http://schemas.openxmlformats.org/package/2006/relationships"><Relationship Id="rId1" Type="http://schemas.openxmlformats.org/officeDocument/2006/relationships/slide" Target="../slides/slide20.xml"/><Relationship Id="rId2" Type="http://schemas.openxmlformats.org/officeDocument/2006/relationships/notesMaster" Target="../notesMasters/notesMaster1.xml"/></Relationships>

</file>

<file path=ppt/notesSlides/_rels/notesSlide16.xml.rels><?xml version="1.0" encoding="UTF-8"?>
<Relationships xmlns="http://schemas.openxmlformats.org/package/2006/relationships"><Relationship Id="rId1" Type="http://schemas.openxmlformats.org/officeDocument/2006/relationships/slide" Target="../slides/slide21.xml"/><Relationship Id="rId2" Type="http://schemas.openxmlformats.org/officeDocument/2006/relationships/notesMaster" Target="../notesMasters/notesMaster1.xml"/></Relationships>

</file>

<file path=ppt/notesSlides/_rels/notesSlide17.xml.rels><?xml version="1.0" encoding="UTF-8"?>
<Relationships xmlns="http://schemas.openxmlformats.org/package/2006/relationships"><Relationship Id="rId1" Type="http://schemas.openxmlformats.org/officeDocument/2006/relationships/slide" Target="../slides/slide22.xml"/><Relationship Id="rId2" Type="http://schemas.openxmlformats.org/officeDocument/2006/relationships/notesMaster" Target="../notesMasters/notesMaster1.xml"/></Relationships>

</file>

<file path=ppt/notesSlides/_rels/notesSlide18.xml.rels><?xml version="1.0" encoding="UTF-8"?>
<Relationships xmlns="http://schemas.openxmlformats.org/package/2006/relationships"><Relationship Id="rId1" Type="http://schemas.openxmlformats.org/officeDocument/2006/relationships/slide" Target="../slides/slide23.xml"/><Relationship Id="rId2" Type="http://schemas.openxmlformats.org/officeDocument/2006/relationships/notesMaster" Target="../notesMasters/notesMaster1.xml"/></Relationships>

</file>

<file path=ppt/notesSlides/_rels/notesSlide19.xml.rels><?xml version="1.0" encoding="UTF-8"?>
<Relationships xmlns="http://schemas.openxmlformats.org/package/2006/relationships"><Relationship Id="rId1" Type="http://schemas.openxmlformats.org/officeDocument/2006/relationships/slide" Target="../slides/slide24.xml"/><Relationship Id="rId2" Type="http://schemas.openxmlformats.org/officeDocument/2006/relationships/notesMaster" Target="../notesMasters/notesMaster1.xml"/><Relationship Id="rId3" Type="http://schemas.openxmlformats.org/officeDocument/2006/relationships/image" Target="../media/image14.png"/></Relationships>

</file>

<file path=ppt/notesSlides/_rels/notesSlide20.xml.rels><?xml version="1.0" encoding="UTF-8"?>
<Relationships xmlns="http://schemas.openxmlformats.org/package/2006/relationships"><Relationship Id="rId1" Type="http://schemas.openxmlformats.org/officeDocument/2006/relationships/slide" Target="../slides/slide25.xml"/><Relationship Id="rId2" Type="http://schemas.openxmlformats.org/officeDocument/2006/relationships/notesMaster" Target="../notesMasters/notesMaster1.xml"/></Relationships>

</file>

<file path=ppt/notesSlides/_rels/notesSlide21.xml.rels><?xml version="1.0" encoding="UTF-8"?>
<Relationships xmlns="http://schemas.openxmlformats.org/package/2006/relationships"><Relationship Id="rId1" Type="http://schemas.openxmlformats.org/officeDocument/2006/relationships/slide" Target="../slides/slide32.xml"/><Relationship Id="rId2" Type="http://schemas.openxmlformats.org/officeDocument/2006/relationships/notesMaster" Target="../notesMasters/notesMaster1.xml"/></Relationships>

</file>

<file path=ppt/notesSlides/_rels/notesSlide22.xml.rels><?xml version="1.0" encoding="UTF-8"?>
<Relationships xmlns="http://schemas.openxmlformats.org/package/2006/relationships"><Relationship Id="rId1" Type="http://schemas.openxmlformats.org/officeDocument/2006/relationships/slide" Target="../slides/slide33.xml"/><Relationship Id="rId2" Type="http://schemas.openxmlformats.org/officeDocument/2006/relationships/notesMaster" Target="../notesMasters/notesMaster1.xml"/></Relationships>

</file>

<file path=ppt/notesSlides/_rels/notesSlide23.xml.rels><?xml version="1.0" encoding="UTF-8"?>
<Relationships xmlns="http://schemas.openxmlformats.org/package/2006/relationships"><Relationship Id="rId1" Type="http://schemas.openxmlformats.org/officeDocument/2006/relationships/slide" Target="../slides/slide35.xml"/><Relationship Id="rId2" Type="http://schemas.openxmlformats.org/officeDocument/2006/relationships/notesMaster" Target="../notesMasters/notesMaster1.xml"/></Relationships>

</file>

<file path=ppt/notesSlides/_rels/notesSlide24.xml.rels><?xml version="1.0" encoding="UTF-8"?>
<Relationships xmlns="http://schemas.openxmlformats.org/package/2006/relationships"><Relationship Id="rId1" Type="http://schemas.openxmlformats.org/officeDocument/2006/relationships/slide" Target="../slides/slide36.xml"/><Relationship Id="rId2" Type="http://schemas.openxmlformats.org/officeDocument/2006/relationships/notesMaster" Target="../notesMasters/notesMaster1.xml"/></Relationships>

</file>

<file path=ppt/notesSlides/_rels/notesSlide25.xml.rels><?xml version="1.0" encoding="UTF-8"?>
<Relationships xmlns="http://schemas.openxmlformats.org/package/2006/relationships"><Relationship Id="rId1" Type="http://schemas.openxmlformats.org/officeDocument/2006/relationships/slide" Target="../slides/slide37.xml"/><Relationship Id="rId2" Type="http://schemas.openxmlformats.org/officeDocument/2006/relationships/notesMaster" Target="../notesMasters/notesMaster1.xml"/></Relationships>

</file>

<file path=ppt/notesSlides/_rels/notesSlide26.xml.rels><?xml version="1.0" encoding="UTF-8"?>
<Relationships xmlns="http://schemas.openxmlformats.org/package/2006/relationships"><Relationship Id="rId1" Type="http://schemas.openxmlformats.org/officeDocument/2006/relationships/slide" Target="../slides/slide40.xml"/><Relationship Id="rId2" Type="http://schemas.openxmlformats.org/officeDocument/2006/relationships/notesMaster" Target="../notesMasters/notesMaster1.xml"/></Relationships>

</file>

<file path=ppt/notesSlides/_rels/notesSlide27.xml.rels><?xml version="1.0" encoding="UTF-8"?>
<Relationships xmlns="http://schemas.openxmlformats.org/package/2006/relationships"><Relationship Id="rId1" Type="http://schemas.openxmlformats.org/officeDocument/2006/relationships/slide" Target="../slides/slide45.xml"/><Relationship Id="rId2" Type="http://schemas.openxmlformats.org/officeDocument/2006/relationships/notesMaster" Target="../notesMasters/notesMaster1.xml"/></Relationships>

</file>

<file path=ppt/notesSlides/_rels/notesSlide28.xml.rels><?xml version="1.0" encoding="UTF-8"?>
<Relationships xmlns="http://schemas.openxmlformats.org/package/2006/relationships"><Relationship Id="rId1" Type="http://schemas.openxmlformats.org/officeDocument/2006/relationships/slide" Target="../slides/slide46.xml"/><Relationship Id="rId2" Type="http://schemas.openxmlformats.org/officeDocument/2006/relationships/notesMaster" Target="../notesMasters/notesMaster1.xml"/></Relationships>

</file>

<file path=ppt/notesSlides/_rels/notesSlide29.xml.rels><?xml version="1.0" encoding="UTF-8"?>
<Relationships xmlns="http://schemas.openxmlformats.org/package/2006/relationships"><Relationship Id="rId1" Type="http://schemas.openxmlformats.org/officeDocument/2006/relationships/slide" Target="../slides/slide47.xml"/><Relationship Id="rId2" Type="http://schemas.openxmlformats.org/officeDocument/2006/relationships/notesMaster" Target="../notesMasters/notesMaster1.xml"/></Relationships>

</file>

<file path=ppt/notesSlides/_rels/notesSlide30.xml.rels><?xml version="1.0" encoding="UTF-8"?>
<Relationships xmlns="http://schemas.openxmlformats.org/package/2006/relationships"><Relationship Id="rId1" Type="http://schemas.openxmlformats.org/officeDocument/2006/relationships/slide" Target="../slides/slide51.xml"/><Relationship Id="rId2" Type="http://schemas.openxmlformats.org/officeDocument/2006/relationships/notesMaster" Target="../notesMasters/notesMaster1.xml"/></Relationships>

</file>

<file path=ppt/notesSlides/_rels/notesSlide31.xml.rels><?xml version="1.0" encoding="UTF-8"?>
<Relationships xmlns="http://schemas.openxmlformats.org/package/2006/relationships"><Relationship Id="rId1" Type="http://schemas.openxmlformats.org/officeDocument/2006/relationships/slide" Target="../slides/slide52.xml"/><Relationship Id="rId2" Type="http://schemas.openxmlformats.org/officeDocument/2006/relationships/notesMaster" Target="../notesMasters/notesMaster1.xml"/></Relationships>

</file>

<file path=ppt/notesSlides/_rels/notesSlide32.xml.rels><?xml version="1.0" encoding="UTF-8"?>
<Relationships xmlns="http://schemas.openxmlformats.org/package/2006/relationships"><Relationship Id="rId1" Type="http://schemas.openxmlformats.org/officeDocument/2006/relationships/slide" Target="../slides/slide53.xml"/><Relationship Id="rId2" Type="http://schemas.openxmlformats.org/officeDocument/2006/relationships/notesMaster" Target="../notesMasters/notesMaster1.xml"/></Relationships>

</file>

<file path=ppt/notesSlides/_rels/notesSlide33.xml.rels><?xml version="1.0" encoding="UTF-8"?>
<Relationships xmlns="http://schemas.openxmlformats.org/package/2006/relationships"><Relationship Id="rId1" Type="http://schemas.openxmlformats.org/officeDocument/2006/relationships/slide" Target="../slides/slide54.xml"/><Relationship Id="rId2" Type="http://schemas.openxmlformats.org/officeDocument/2006/relationships/notesMaster" Target="../notesMasters/notesMaster1.xml"/></Relationships>

</file>

<file path=ppt/notesSlides/_rels/notesSlide34.xml.rels><?xml version="1.0" encoding="UTF-8"?>
<Relationships xmlns="http://schemas.openxmlformats.org/package/2006/relationships"><Relationship Id="rId1" Type="http://schemas.openxmlformats.org/officeDocument/2006/relationships/slide" Target="../slides/slide58.xml"/><Relationship Id="rId2" Type="http://schemas.openxmlformats.org/officeDocument/2006/relationships/notesMaster" Target="../notesMasters/notesMaster1.xml"/></Relationships>

</file>

<file path=ppt/notesSlides/_rels/notesSlide35.xml.rels><?xml version="1.0" encoding="UTF-8"?>
<Relationships xmlns="http://schemas.openxmlformats.org/package/2006/relationships"><Relationship Id="rId1" Type="http://schemas.openxmlformats.org/officeDocument/2006/relationships/slide" Target="../slides/slide62.xml"/><Relationship Id="rId2" Type="http://schemas.openxmlformats.org/officeDocument/2006/relationships/notesMaster" Target="../notesMasters/notesMaster1.xml"/></Relationships>

</file>

<file path=ppt/notesSlides/_rels/notesSlide36.xml.rels><?xml version="1.0" encoding="UTF-8"?>
<Relationships xmlns="http://schemas.openxmlformats.org/package/2006/relationships"><Relationship Id="rId1" Type="http://schemas.openxmlformats.org/officeDocument/2006/relationships/slide" Target="../slides/slide64.xml"/><Relationship Id="rId2" Type="http://schemas.openxmlformats.org/officeDocument/2006/relationships/notesMaster" Target="../notesMasters/notesMaster1.xml"/></Relationships>

</file>

<file path=ppt/notesSlides/_rels/notesSlide37.xml.rels><?xml version="1.0" encoding="UTF-8"?>
<Relationships xmlns="http://schemas.openxmlformats.org/package/2006/relationships"><Relationship Id="rId1" Type="http://schemas.openxmlformats.org/officeDocument/2006/relationships/slide" Target="../slides/slide68.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53" name="Shape 153"/>
          <p:cNvSpPr/>
          <p:nvPr>
            <p:ph type="sldImg"/>
          </p:nvPr>
        </p:nvSpPr>
        <p:spPr>
          <a:prstGeom prst="rect">
            <a:avLst/>
          </a:prstGeom>
        </p:spPr>
        <p:txBody>
          <a:bodyPr/>
          <a:lstStyle/>
          <a:p>
            <a:pPr/>
          </a:p>
        </p:txBody>
      </p:sp>
      <p:sp>
        <p:nvSpPr>
          <p:cNvPr id="154" name="Shape 154"/>
          <p:cNvSpPr/>
          <p:nvPr>
            <p:ph type="body" sz="quarter" idx="1"/>
          </p:nvPr>
        </p:nvSpPr>
        <p:spPr>
          <a:prstGeom prst="rect">
            <a:avLst/>
          </a:prstGeom>
        </p:spPr>
        <p:txBody>
          <a:bodyPr/>
          <a:lstStyle/>
          <a:p>
            <a:pPr/>
            <a:r>
              <a:t>Welcome!​</a:t>
            </a:r>
          </a:p>
          <a:p>
            <a:pPr/>
            <a:r>
              <a:t>Notes are yours to keep​</a:t>
            </a:r>
          </a:p>
          <a:p>
            <a:pPr/>
          </a:p>
          <a:p>
            <a:pPr/>
            <a:r>
              <a:t>- What you will see today is a SNAPSHOT​</a:t>
            </a:r>
          </a:p>
          <a:p>
            <a:pPr/>
            <a:r>
              <a:t>- We call this Advanced because our experience has shown us that the vast majority of organizations are NOT utilizing these principles.​</a:t>
            </a:r>
          </a:p>
          <a:p>
            <a:pPr/>
            <a:r>
              <a:t>- BUT this is our starting point of leadership​</a:t>
            </a:r>
          </a:p>
          <a:p>
            <a:pPr/>
            <a:r>
              <a:t>- Will work with any organization: church, business, family, etc​</a:t>
            </a:r>
          </a:p>
          <a:p>
            <a:pPr/>
            <a:r>
              <a:t>- Can &amp; should be customized: ie: small/big, staff/volunteers, etc​</a:t>
            </a:r>
          </a:p>
          <a:p>
            <a:pPr/>
            <a:r>
              <a:t>- To be successful, you MUST COMMIT to the process ​</a:t>
            </a:r>
          </a:p>
          <a:p>
            <a:pPr/>
          </a:p>
          <a:p>
            <a:pPr/>
            <a:r>
              <a:t>- Interact!​</a:t>
            </a:r>
          </a:p>
          <a:p>
            <a:pPr/>
            <a:r>
              <a:t>- Write down questions! Keep them til the end-they may be covered in the training already​​</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67" name="Shape 167"/>
          <p:cNvSpPr/>
          <p:nvPr>
            <p:ph type="sldImg"/>
          </p:nvPr>
        </p:nvSpPr>
        <p:spPr>
          <a:prstGeom prst="rect">
            <a:avLst/>
          </a:prstGeom>
        </p:spPr>
        <p:txBody>
          <a:bodyPr/>
          <a:lstStyle/>
          <a:p>
            <a:pPr/>
          </a:p>
        </p:txBody>
      </p:sp>
      <p:sp>
        <p:nvSpPr>
          <p:cNvPr id="168" name="Shape 168"/>
          <p:cNvSpPr/>
          <p:nvPr>
            <p:ph type="body" sz="quarter" idx="1"/>
          </p:nvPr>
        </p:nvSpPr>
        <p:spPr>
          <a:prstGeom prst="rect">
            <a:avLst/>
          </a:prstGeom>
        </p:spPr>
        <p:txBody>
          <a:bodyPr/>
          <a:lstStyle/>
          <a:p>
            <a:pPr/>
            <a:r>
              <a:t>Connect with me: questions, testimonies, etc​</a:t>
            </a:r>
          </a:p>
          <a:p>
            <a:pPr/>
          </a:p>
          <a:p>
            <a:pPr/>
            <a:r>
              <a:t>About Me: Entrepreneurial home, USMC, Multiple Business Owner &amp; Founder, Boomerang Church Founder, ICCF Board Member, Lunch+ Daily Broadcast, Pastor, Husband &amp; Father</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79" name="Shape 179"/>
          <p:cNvSpPr/>
          <p:nvPr>
            <p:ph type="sldImg"/>
          </p:nvPr>
        </p:nvSpPr>
        <p:spPr>
          <a:prstGeom prst="rect">
            <a:avLst/>
          </a:prstGeom>
        </p:spPr>
        <p:txBody>
          <a:bodyPr/>
          <a:lstStyle/>
          <a:p>
            <a:pPr/>
          </a:p>
        </p:txBody>
      </p:sp>
      <p:sp>
        <p:nvSpPr>
          <p:cNvPr id="180" name="Shape 180"/>
          <p:cNvSpPr/>
          <p:nvPr>
            <p:ph type="body" sz="quarter" idx="1"/>
          </p:nvPr>
        </p:nvSpPr>
        <p:spPr>
          <a:prstGeom prst="rect">
            <a:avLst/>
          </a:prstGeom>
        </p:spPr>
        <p:txBody>
          <a:bodyPr/>
          <a:lstStyle/>
          <a:p>
            <a:pPr/>
            <a:r>
              <a:t>- Scale: 1-10, Where would you rate your leadership ability?​</a:t>
            </a:r>
          </a:p>
          <a:p>
            <a:pPr/>
            <a:r>
              <a:t>- ARE we truly fulfilling our DESTINY?​</a:t>
            </a:r>
          </a:p>
          <a:p>
            <a:pPr/>
          </a:p>
          <a:p>
            <a:pPr/>
            <a:r>
              <a:t>PRAY: We ask for the Spirit of wisdom, revelation &amp; knowledge today!​</a:t>
            </a:r>
          </a:p>
          <a:p>
            <a:pPr/>
          </a:p>
          <a:p>
            <a:pPr/>
            <a:r>
              <a:t>Pastor Daryl’s Testimony:​</a:t>
            </a:r>
          </a:p>
          <a:p>
            <a:pPr/>
            <a:r>
              <a:t>Called, Vision, Raising up Jesus, Not Compromising – But not growing properly – Needed Leadership!​</a:t>
            </a:r>
          </a:p>
          <a:p>
            <a:pPr/>
          </a:p>
          <a:p>
            <a:pPr/>
            <a:r>
              <a:t>BUT, I would study leadership, see where I wanted to be, but still lacked the knowledge &amp; ability to get there! This organizational leadership solves that problem.​</a:t>
            </a:r>
          </a:p>
          <a:p>
            <a:pPr/>
          </a:p>
          <a:p>
            <a:pPr/>
            <a:r>
              <a:t>What I’m giving you today will be enough to keep you busy for AT LEAST 5 years!​</a:t>
            </a:r>
          </a:p>
          <a:p>
            <a:pPr/>
            <a:r>
              <a:t>And should give you the tools to take you from nothing to a very successful organization WITH leaders!​</a:t>
            </a:r>
          </a:p>
          <a:p>
            <a:pPr/>
          </a:p>
          <a:p>
            <a:pPr/>
            <a:r>
              <a:t>Today will be a large overview or snapshot.</a:t>
            </a:r>
          </a:p>
          <a:p>
            <a:pPr/>
            <a:r>
              <a:t>Many of these elements have more in depth teachings!</a:t>
            </a:r>
          </a:p>
          <a:p>
            <a:pPr/>
          </a:p>
          <a:p>
            <a:pPr>
              <a:defRPr u="sng"/>
            </a:pPr>
            <a:r>
              <a:t>Story of leadership training:​</a:t>
            </a:r>
          </a:p>
          <a:p>
            <a:pPr/>
            <a:r>
              <a:t>- Raised in leadership, entrepreneurial, USMC, business​</a:t>
            </a:r>
          </a:p>
          <a:p>
            <a:pPr/>
            <a:r>
              <a:t>- Thought I was a leader- Found out I wasn’t​</a:t>
            </a:r>
          </a:p>
          <a:p>
            <a:pPr/>
            <a:r>
              <a:t>- Didn’t want secular &amp; corporate leadership in the church​</a:t>
            </a:r>
          </a:p>
          <a:p>
            <a:pPr/>
            <a:r>
              <a:t>- Pastors JB Whitfield &amp; Chris DiCiaccio- 20 years of leadership application &amp; scripture​</a:t>
            </a:r>
          </a:p>
          <a:p>
            <a:pPr/>
            <a:r>
              <a:t>- I had to repent for not teaching the Word​</a:t>
            </a:r>
          </a:p>
          <a:p>
            <a:pPr/>
            <a:r>
              <a:t>- What worked in the secular fields, worked because it was based on the WORD!​</a:t>
            </a:r>
          </a:p>
          <a:p>
            <a:pPr/>
          </a:p>
          <a:p>
            <a:pPr/>
            <a:r>
              <a:t>When we employed this process, our ministry &amp; life immediately went to a higher level!​</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87" name="Shape 187"/>
          <p:cNvSpPr/>
          <p:nvPr>
            <p:ph type="sldImg"/>
          </p:nvPr>
        </p:nvSpPr>
        <p:spPr>
          <a:prstGeom prst="rect">
            <a:avLst/>
          </a:prstGeom>
        </p:spPr>
        <p:txBody>
          <a:bodyPr/>
          <a:lstStyle/>
          <a:p>
            <a:pPr/>
          </a:p>
        </p:txBody>
      </p:sp>
      <p:sp>
        <p:nvSpPr>
          <p:cNvPr id="188" name="Shape 188"/>
          <p:cNvSpPr/>
          <p:nvPr>
            <p:ph type="body" sz="quarter" idx="1"/>
          </p:nvPr>
        </p:nvSpPr>
        <p:spPr>
          <a:prstGeom prst="rect">
            <a:avLst/>
          </a:prstGeom>
        </p:spPr>
        <p:txBody>
          <a:bodyPr/>
          <a:lstStyle/>
          <a:p>
            <a:pPr/>
            <a:r>
              <a:t>What I’m about to share with you:</a:t>
            </a:r>
            <a:br/>
          </a:p>
          <a:p>
            <a:pPr marL="388257" indent="-261257">
              <a:buClr>
                <a:srgbClr val="FFFFFF"/>
              </a:buClr>
              <a:buSzPct val="200000"/>
              <a:buChar char="-"/>
            </a:pPr>
            <a:r>
              <a:t>How to handle your destiny</a:t>
            </a:r>
          </a:p>
          <a:p>
            <a:pPr marL="388257" indent="-261257">
              <a:buClr>
                <a:srgbClr val="FFFFFF"/>
              </a:buClr>
              <a:buSzPct val="200000"/>
              <a:buChar char="-"/>
            </a:pPr>
            <a:r>
              <a:t>The mechanics of leadership &amp; teams</a:t>
            </a:r>
          </a:p>
          <a:p>
            <a:pPr marL="388257" indent="-261257">
              <a:buClr>
                <a:srgbClr val="FFFFFF"/>
              </a:buClr>
              <a:buSzPct val="200000"/>
              <a:buChar char="-"/>
            </a:pPr>
            <a:r>
              <a:t>BUT 1st some thought processes that MUST precede the mechanics</a:t>
            </a:r>
            <a:br/>
          </a:p>
          <a:p>
            <a:pPr/>
            <a:r>
              <a:t>Let’s JUMP into that now!</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98" name="Shape 198"/>
          <p:cNvSpPr/>
          <p:nvPr>
            <p:ph type="sldImg"/>
          </p:nvPr>
        </p:nvSpPr>
        <p:spPr>
          <a:prstGeom prst="rect">
            <a:avLst/>
          </a:prstGeom>
        </p:spPr>
        <p:txBody>
          <a:bodyPr/>
          <a:lstStyle/>
          <a:p>
            <a:pPr/>
          </a:p>
        </p:txBody>
      </p:sp>
      <p:sp>
        <p:nvSpPr>
          <p:cNvPr id="199" name="Shape 199"/>
          <p:cNvSpPr/>
          <p:nvPr>
            <p:ph type="body" sz="quarter" idx="1"/>
          </p:nvPr>
        </p:nvSpPr>
        <p:spPr>
          <a:prstGeom prst="rect">
            <a:avLst/>
          </a:prstGeom>
        </p:spPr>
        <p:txBody>
          <a:bodyPr/>
          <a:lstStyle/>
          <a:p>
            <a:pPr/>
            <a:r>
              <a:t>In all of this, we are ALWAYS training-- always!</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05" name="Shape 205"/>
          <p:cNvSpPr/>
          <p:nvPr>
            <p:ph type="sldImg"/>
          </p:nvPr>
        </p:nvSpPr>
        <p:spPr>
          <a:prstGeom prst="rect">
            <a:avLst/>
          </a:prstGeom>
        </p:spPr>
        <p:txBody>
          <a:bodyPr/>
          <a:lstStyle/>
          <a:p>
            <a:pPr/>
          </a:p>
        </p:txBody>
      </p:sp>
      <p:sp>
        <p:nvSpPr>
          <p:cNvPr id="206" name="Shape 206"/>
          <p:cNvSpPr/>
          <p:nvPr>
            <p:ph type="body" sz="quarter" idx="1"/>
          </p:nvPr>
        </p:nvSpPr>
        <p:spPr>
          <a:prstGeom prst="rect">
            <a:avLst/>
          </a:prstGeom>
        </p:spPr>
        <p:txBody>
          <a:bodyPr/>
          <a:lstStyle/>
          <a:p>
            <a:pPr>
              <a:defRPr u="sng"/>
            </a:pPr>
            <a:r>
              <a:t>4 Kinds of Leaders:​</a:t>
            </a:r>
          </a:p>
          <a:p>
            <a:pPr/>
          </a:p>
          <a:p>
            <a:pPr marL="195942" indent="-195942">
              <a:buSzPct val="100000"/>
              <a:buAutoNum type="arabicPeriod" startAt="1"/>
            </a:pPr>
            <a:r>
              <a:t>Positional​</a:t>
            </a:r>
          </a:p>
          <a:p>
            <a:pPr lvl="1" indent="457200"/>
            <a:r>
              <a:t>Authority – Leads by their position or title - “It’s my way or the highway!”​</a:t>
            </a:r>
          </a:p>
          <a:p>
            <a:pPr marL="195942" indent="-195942">
              <a:buSzPct val="100000"/>
              <a:buAutoNum type="arabicPeriod" startAt="1"/>
            </a:pPr>
            <a:r>
              <a:t>Relational​</a:t>
            </a:r>
          </a:p>
          <a:p>
            <a:pPr lvl="1" indent="457200"/>
            <a:r>
              <a:t>Friendship – Wants everyone to love them – tries to be everyone’s friend​</a:t>
            </a:r>
          </a:p>
          <a:p>
            <a:pPr marL="195942" indent="-195942">
              <a:buSzPct val="100000"/>
              <a:buAutoNum type="arabicPeriod" startAt="1"/>
            </a:pPr>
            <a:r>
              <a:t>Operational​</a:t>
            </a:r>
          </a:p>
          <a:p>
            <a:pPr lvl="1" indent="457200"/>
            <a:r>
              <a:t>Results – Focused on the bottom line – tries to meet everyone’s needs/goals​</a:t>
            </a:r>
          </a:p>
          <a:p>
            <a:pPr marL="195942" indent="-195942">
              <a:buSzPct val="100000"/>
              <a:buAutoNum type="arabicPeriod" startAt="1"/>
            </a:pPr>
            <a:r>
              <a:t>Developmental​</a:t>
            </a:r>
          </a:p>
          <a:p>
            <a:pPr lvl="1" indent="457200"/>
            <a:r>
              <a:t>Replication/Duplication – Jesus did this for 3.5 years &amp; changed the world!</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10" name="Shape 210"/>
          <p:cNvSpPr/>
          <p:nvPr>
            <p:ph type="sldImg"/>
          </p:nvPr>
        </p:nvSpPr>
        <p:spPr>
          <a:prstGeom prst="rect">
            <a:avLst/>
          </a:prstGeom>
        </p:spPr>
        <p:txBody>
          <a:bodyPr/>
          <a:lstStyle/>
          <a:p>
            <a:pPr/>
          </a:p>
        </p:txBody>
      </p:sp>
      <p:sp>
        <p:nvSpPr>
          <p:cNvPr id="211" name="Shape 211"/>
          <p:cNvSpPr/>
          <p:nvPr>
            <p:ph type="body" sz="quarter" idx="1"/>
          </p:nvPr>
        </p:nvSpPr>
        <p:spPr>
          <a:prstGeom prst="rect">
            <a:avLst/>
          </a:prstGeom>
        </p:spPr>
        <p:txBody>
          <a:bodyPr/>
          <a:lstStyle/>
          <a:p>
            <a:pPr/>
            <a:r>
              <a:t>None of these roles are bad or lesser.</a:t>
            </a:r>
          </a:p>
          <a:p>
            <a:pPr/>
            <a:r>
              <a:t>Each has a specific purpose to accomplish vision.</a:t>
            </a:r>
          </a:p>
          <a:p>
            <a:pPr/>
            <a:r>
              <a:t>It’s important to recognize which role you should be operating in on each team.</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15" name="Shape 215"/>
          <p:cNvSpPr/>
          <p:nvPr>
            <p:ph type="sldImg"/>
          </p:nvPr>
        </p:nvSpPr>
        <p:spPr>
          <a:prstGeom prst="rect">
            <a:avLst/>
          </a:prstGeom>
        </p:spPr>
        <p:txBody>
          <a:bodyPr/>
          <a:lstStyle/>
          <a:p>
            <a:pPr/>
          </a:p>
        </p:txBody>
      </p:sp>
      <p:sp>
        <p:nvSpPr>
          <p:cNvPr id="216" name="Shape 216"/>
          <p:cNvSpPr/>
          <p:nvPr>
            <p:ph type="body" sz="quarter" idx="1"/>
          </p:nvPr>
        </p:nvSpPr>
        <p:spPr>
          <a:prstGeom prst="rect">
            <a:avLst/>
          </a:prstGeom>
        </p:spPr>
        <p:txBody>
          <a:bodyPr/>
          <a:lstStyle/>
          <a:p>
            <a:pPr/>
            <a:r>
              <a:t>1. Leadership touches &amp; affects everything.​</a:t>
            </a:r>
          </a:p>
          <a:p>
            <a:pPr/>
          </a:p>
          <a:p>
            <a:pPr/>
            <a:r>
              <a:t>2. Our time, resources &amp; efforts are limited.​</a:t>
            </a:r>
          </a:p>
          <a:p>
            <a:pPr/>
            <a:r>
              <a:t>	We must duplicate ourselves!​</a:t>
            </a:r>
          </a:p>
          <a:p>
            <a:pPr/>
          </a:p>
          <a:p>
            <a:pPr/>
            <a:r>
              <a:t>​3. How did we learn our ABCs? The multiplication tables? REPETITION​</a:t>
            </a:r>
          </a:p>
          <a:p>
            <a:pPr/>
            <a:r>
              <a:t>	</a:t>
            </a:r>
            <a:r>
              <a:rPr b="1"/>
              <a:t>2Pe 1:12-15 (NASB)</a:t>
            </a:r>
            <a:r>
              <a:t> “Therefore, I will always be ready to remind you of these things, even though you already know them… to stir you up by way of reminder…that at any time after my departure you will be able to call these things to mind.”</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20" name="Shape 220"/>
          <p:cNvSpPr/>
          <p:nvPr>
            <p:ph type="sldImg"/>
          </p:nvPr>
        </p:nvSpPr>
        <p:spPr>
          <a:prstGeom prst="rect">
            <a:avLst/>
          </a:prstGeom>
        </p:spPr>
        <p:txBody>
          <a:bodyPr/>
          <a:lstStyle/>
          <a:p>
            <a:pPr/>
          </a:p>
        </p:txBody>
      </p:sp>
      <p:sp>
        <p:nvSpPr>
          <p:cNvPr id="221" name="Shape 221"/>
          <p:cNvSpPr/>
          <p:nvPr>
            <p:ph type="body" sz="quarter" idx="1"/>
          </p:nvPr>
        </p:nvSpPr>
        <p:spPr>
          <a:prstGeom prst="rect">
            <a:avLst/>
          </a:prstGeom>
        </p:spPr>
        <p:txBody>
          <a:bodyPr/>
          <a:lstStyle/>
          <a:p>
            <a:pPr/>
            <a:r>
              <a:t>If you don’t do these well, you will NOT DEVELOP &amp; DUPLICATE yourself!​</a:t>
            </a:r>
          </a:p>
          <a:p>
            <a:pPr/>
          </a:p>
          <a:p>
            <a:pPr/>
            <a:r>
              <a:t>Do what it takes:​</a:t>
            </a:r>
          </a:p>
          <a:p>
            <a:pPr/>
            <a:r>
              <a:t>Our best is relative to our environment &amp; training​</a:t>
            </a:r>
          </a:p>
          <a:p>
            <a:pPr/>
            <a:r>
              <a:t>2 Peter 1:3 God has given us everything we need to do what it takes​</a:t>
            </a:r>
          </a:p>
          <a:p>
            <a:pPr/>
            <a:r>
              <a:t>We step into that by faith​</a:t>
            </a:r>
          </a:p>
          <a:p>
            <a:pPr/>
          </a:p>
          <a:p>
            <a:pPr/>
            <a:r>
              <a:t>REMEMBER! GROWTH without CHANGE is impossible!​</a:t>
            </a:r>
          </a:p>
          <a:p>
            <a:pPr/>
            <a:r>
              <a:t>YOU CAN CHANGE!​</a:t>
            </a:r>
          </a:p>
          <a:p>
            <a:pPr/>
          </a:p>
          <a:p>
            <a:pPr/>
            <a:r>
              <a:t>SMALL vs BIG Messes:​</a:t>
            </a:r>
          </a:p>
          <a:p>
            <a:pPr/>
            <a:r>
              <a:t>In doing all this, we are training.  ​</a:t>
            </a:r>
          </a:p>
          <a:p>
            <a:pPr/>
            <a:r>
              <a:t>That will cost us some time &amp; create messes, but in the end, there will be fewer messes &amp; we’ll be able to do more.  ​</a:t>
            </a:r>
          </a:p>
          <a:p>
            <a:pPr/>
            <a:r>
              <a:t>It’s easier to clean up a lot of little messes than one leader imploding because he’s trying to do it alone.​</a:t>
            </a:r>
          </a:p>
          <a:p>
            <a:pPr/>
          </a:p>
          <a:p>
            <a:pPr/>
            <a:r>
              <a:t>-Repetition is the motor of learning.​</a:t>
            </a:r>
          </a:p>
          <a:p>
            <a:pPr/>
            <a:r>
              <a:t>​</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31" name="Shape 231"/>
          <p:cNvSpPr/>
          <p:nvPr>
            <p:ph type="sldImg"/>
          </p:nvPr>
        </p:nvSpPr>
        <p:spPr>
          <a:prstGeom prst="rect">
            <a:avLst/>
          </a:prstGeom>
        </p:spPr>
        <p:txBody>
          <a:bodyPr/>
          <a:lstStyle/>
          <a:p>
            <a:pPr/>
          </a:p>
        </p:txBody>
      </p:sp>
      <p:sp>
        <p:nvSpPr>
          <p:cNvPr id="232" name="Shape 232"/>
          <p:cNvSpPr/>
          <p:nvPr>
            <p:ph type="body" sz="quarter" idx="1"/>
          </p:nvPr>
        </p:nvSpPr>
        <p:spPr>
          <a:prstGeom prst="rect">
            <a:avLst/>
          </a:prstGeom>
        </p:spPr>
        <p:txBody>
          <a:bodyPr/>
          <a:lstStyle/>
          <a:p>
            <a:pPr/>
            <a:r>
              <a:t>Take up the sheet with numbers on it.​</a:t>
            </a:r>
          </a:p>
          <a:p>
            <a:pPr/>
          </a:p>
          <a:p>
            <a:pPr marL="195942" indent="-195942">
              <a:buSzPct val="100000"/>
              <a:buAutoNum type="arabicPeriod" startAt="1"/>
            </a:pPr>
            <a:r>
              <a:t>Take a look at it​</a:t>
            </a:r>
          </a:p>
          <a:p>
            <a:pPr marL="195942" indent="-195942">
              <a:buSzPct val="100000"/>
              <a:buAutoNum type="arabicPeriod" startAt="1"/>
            </a:pPr>
            <a:r>
              <a:t>Place it face down​</a:t>
            </a:r>
          </a:p>
          <a:p>
            <a:pPr marL="195942" indent="-195942">
              <a:buSzPct val="100000"/>
              <a:buAutoNum type="arabicPeriod" startAt="1"/>
            </a:pPr>
            <a:r>
              <a:t>You will find the #1 &amp; circle it​</a:t>
            </a:r>
          </a:p>
          <a:p>
            <a:pPr marL="195942" indent="-195942">
              <a:buSzPct val="100000"/>
              <a:buAutoNum type="arabicPeriod" startAt="1"/>
            </a:pPr>
            <a:r>
              <a:t>Then you will find the #2​</a:t>
            </a:r>
          </a:p>
          <a:p>
            <a:pPr marL="195942" indent="-195942">
              <a:buSzPct val="100000"/>
              <a:buAutoNum type="arabicPeriod" startAt="1"/>
            </a:pPr>
            <a:r>
              <a:t>Then you will continue in order as high as you can for 1 minute​</a:t>
            </a:r>
          </a:p>
          <a:p>
            <a:pPr marL="195942" indent="-195942">
              <a:buSzPct val="100000"/>
              <a:buAutoNum type="arabicPeriod" startAt="1"/>
            </a:pPr>
            <a:r>
              <a:t>Whoever has the highest number wins!​</a:t>
            </a:r>
          </a:p>
          <a:p>
            <a:pPr/>
          </a:p>
          <a:p>
            <a:pPr/>
            <a:r>
              <a:t>Ready? GO!​</a:t>
            </a:r>
          </a:p>
          <a:p>
            <a:pPr/>
          </a:p>
          <a:p>
            <a:pPr/>
            <a:r>
              <a:t>Who has the highest?​</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37" name="Shape 237"/>
          <p:cNvSpPr/>
          <p:nvPr>
            <p:ph type="sldImg"/>
          </p:nvPr>
        </p:nvSpPr>
        <p:spPr>
          <a:prstGeom prst="rect">
            <a:avLst/>
          </a:prstGeom>
        </p:spPr>
        <p:txBody>
          <a:bodyPr/>
          <a:lstStyle/>
          <a:p>
            <a:pPr/>
          </a:p>
        </p:txBody>
      </p:sp>
      <p:sp>
        <p:nvSpPr>
          <p:cNvPr id="238" name="Shape 238"/>
          <p:cNvSpPr/>
          <p:nvPr>
            <p:ph type="body" sz="quarter" idx="1"/>
          </p:nvPr>
        </p:nvSpPr>
        <p:spPr>
          <a:prstGeom prst="rect">
            <a:avLst/>
          </a:prstGeom>
        </p:spPr>
        <p:txBody>
          <a:bodyPr/>
          <a:lstStyle/>
          <a:p>
            <a:pPr/>
            <a:r>
              <a:t>Now take the 2nd numbers sheet &amp; fold it in half from top to bottom &amp; left to right.​</a:t>
            </a:r>
          </a:p>
          <a:p>
            <a:pPr/>
          </a:p>
          <a:p>
            <a:pPr marL="195942" indent="-195942">
              <a:buSzPct val="100000"/>
              <a:buAutoNum type="arabicPeriod" startAt="1"/>
            </a:pPr>
            <a:r>
              <a:t>NOTICE the #1 is in the top left quadrant.​</a:t>
            </a:r>
          </a:p>
          <a:p>
            <a:pPr marL="195942" indent="-195942">
              <a:buSzPct val="100000"/>
              <a:buAutoNum type="arabicPeriod" startAt="1"/>
            </a:pPr>
            <a:r>
              <a:t>The #2 is clockwise in the top right quadrant.​</a:t>
            </a:r>
          </a:p>
          <a:p>
            <a:pPr marL="195942" indent="-195942">
              <a:buSzPct val="100000"/>
              <a:buAutoNum type="arabicPeriod" startAt="1"/>
            </a:pPr>
            <a:r>
              <a:t>If you continue clockwise the #3 will be in the bottom right.​</a:t>
            </a:r>
          </a:p>
          <a:p>
            <a:pPr marL="195942" indent="-195942">
              <a:buSzPct val="100000"/>
              <a:buAutoNum type="arabicPeriod" startAt="1"/>
            </a:pPr>
            <a:r>
              <a:t>#4 will be in the bottom left, continuing clockwise.​</a:t>
            </a:r>
          </a:p>
          <a:p>
            <a:pPr marL="195942" indent="-195942">
              <a:buSzPct val="100000"/>
              <a:buAutoNum type="arabicPeriod" startAt="1"/>
            </a:pPr>
            <a:r>
              <a:t>The numbers will now continue to follow that pattern/process.​</a:t>
            </a:r>
          </a:p>
          <a:p>
            <a:pPr/>
          </a:p>
          <a:p>
            <a:pPr/>
            <a:r>
              <a:t>You have 1 more minute to break your record!​</a:t>
            </a:r>
          </a:p>
          <a:p>
            <a:pPr/>
          </a:p>
          <a:p>
            <a:pPr/>
            <a:r>
              <a:t>Ready? GO!​</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42" name="Shape 242"/>
          <p:cNvSpPr/>
          <p:nvPr>
            <p:ph type="sldImg"/>
          </p:nvPr>
        </p:nvSpPr>
        <p:spPr>
          <a:prstGeom prst="rect">
            <a:avLst/>
          </a:prstGeom>
        </p:spPr>
        <p:txBody>
          <a:bodyPr/>
          <a:lstStyle/>
          <a:p>
            <a:pPr/>
          </a:p>
        </p:txBody>
      </p:sp>
      <p:sp>
        <p:nvSpPr>
          <p:cNvPr id="243" name="Shape 243"/>
          <p:cNvSpPr/>
          <p:nvPr>
            <p:ph type="body" sz="quarter" idx="1"/>
          </p:nvPr>
        </p:nvSpPr>
        <p:spPr>
          <a:prstGeom prst="rect">
            <a:avLst/>
          </a:prstGeom>
        </p:spPr>
        <p:txBody>
          <a:bodyPr/>
          <a:lstStyle/>
          <a:p>
            <a:pPr/>
            <a:r>
              <a:t>We must go up to reach our destiny.​</a:t>
            </a:r>
          </a:p>
          <a:p>
            <a:pPr/>
          </a:p>
          <a:p>
            <a:pPr/>
            <a:r>
              <a:t>You’ll find that as we grow, we will reach a new level &amp; then get acquainted with the new level.</a:t>
            </a:r>
          </a:p>
          <a:p>
            <a:pPr/>
          </a:p>
          <a:p>
            <a:pPr/>
            <a:r>
              <a:t>We must get acquainted with it to lead properly, but we must not stay there!</a:t>
            </a:r>
          </a:p>
          <a:p>
            <a:pPr/>
          </a:p>
          <a:p>
            <a:pPr/>
            <a:r>
              <a:t>BUT each new level requires change!​</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47" name="Shape 247"/>
          <p:cNvSpPr/>
          <p:nvPr>
            <p:ph type="sldImg"/>
          </p:nvPr>
        </p:nvSpPr>
        <p:spPr>
          <a:prstGeom prst="rect">
            <a:avLst/>
          </a:prstGeom>
        </p:spPr>
        <p:txBody>
          <a:bodyPr/>
          <a:lstStyle/>
          <a:p>
            <a:pPr/>
          </a:p>
        </p:txBody>
      </p:sp>
      <p:sp>
        <p:nvSpPr>
          <p:cNvPr id="248" name="Shape 248"/>
          <p:cNvSpPr/>
          <p:nvPr>
            <p:ph type="body" sz="quarter" idx="1"/>
          </p:nvPr>
        </p:nvSpPr>
        <p:spPr>
          <a:prstGeom prst="rect">
            <a:avLst/>
          </a:prstGeom>
        </p:spPr>
        <p:txBody>
          <a:bodyPr/>
          <a:lstStyle/>
          <a:p>
            <a:pPr/>
            <a:r>
              <a:t>We MUST change &amp; GROW to meet our destiny!​</a:t>
            </a:r>
          </a:p>
          <a:p>
            <a:pPr/>
          </a:p>
          <a:p>
            <a:pPr/>
            <a:r>
              <a:t>If we do not change, we will NOT grow!​</a:t>
            </a:r>
          </a:p>
          <a:p>
            <a:pPr/>
          </a:p>
          <a:p>
            <a:pPr/>
            <a:r>
              <a:t>GROWTH without CHANGE is IMPOSSIBLE!​</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52" name="Shape 252"/>
          <p:cNvSpPr/>
          <p:nvPr>
            <p:ph type="sldImg"/>
          </p:nvPr>
        </p:nvSpPr>
        <p:spPr>
          <a:prstGeom prst="rect">
            <a:avLst/>
          </a:prstGeom>
        </p:spPr>
        <p:txBody>
          <a:bodyPr/>
          <a:lstStyle/>
          <a:p>
            <a:pPr/>
          </a:p>
        </p:txBody>
      </p:sp>
      <p:sp>
        <p:nvSpPr>
          <p:cNvPr id="253" name="Shape 253"/>
          <p:cNvSpPr/>
          <p:nvPr>
            <p:ph type="body" sz="quarter" idx="1"/>
          </p:nvPr>
        </p:nvSpPr>
        <p:spPr>
          <a:prstGeom prst="rect">
            <a:avLst/>
          </a:prstGeom>
        </p:spPr>
        <p:txBody>
          <a:bodyPr/>
          <a:lstStyle/>
          <a:p>
            <a:pPr/>
            <a:r>
              <a:t>The majority of people RESIST change.​</a:t>
            </a:r>
          </a:p>
          <a:p>
            <a:pPr/>
          </a:p>
          <a:p>
            <a:pPr/>
            <a:r>
              <a:t>People will grow as you, the leader, grows.​</a:t>
            </a:r>
          </a:p>
          <a:p>
            <a:pPr/>
            <a:r>
              <a:t>It is a very rare individual that will grow beyond their leader.​</a:t>
            </a:r>
          </a:p>
          <a:p>
            <a:pPr/>
          </a:p>
          <a:p>
            <a:pPr/>
            <a:r>
              <a:t>We need to take responsibility for that.​</a:t>
            </a:r>
          </a:p>
          <a:p>
            <a:pPr/>
          </a:p>
          <a:p>
            <a:pPr/>
            <a:r>
              <a:t>We want to be the 3rd type: We EMBRACE change!​</a:t>
            </a:r>
          </a:p>
          <a:p>
            <a:pPr/>
          </a:p>
          <a:p>
            <a:pPr/>
            <a:r>
              <a:t>(I’m not talking about compromising.)​</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59" name="Shape 259"/>
          <p:cNvSpPr/>
          <p:nvPr>
            <p:ph type="sldImg"/>
          </p:nvPr>
        </p:nvSpPr>
        <p:spPr>
          <a:prstGeom prst="rect">
            <a:avLst/>
          </a:prstGeom>
        </p:spPr>
        <p:txBody>
          <a:bodyPr/>
          <a:lstStyle/>
          <a:p>
            <a:pPr/>
          </a:p>
        </p:txBody>
      </p:sp>
      <p:sp>
        <p:nvSpPr>
          <p:cNvPr id="260" name="Shape 260"/>
          <p:cNvSpPr/>
          <p:nvPr>
            <p:ph type="body" sz="quarter" idx="1"/>
          </p:nvPr>
        </p:nvSpPr>
        <p:spPr>
          <a:prstGeom prst="rect">
            <a:avLst/>
          </a:prstGeom>
        </p:spPr>
        <p:txBody>
          <a:bodyPr/>
          <a:lstStyle/>
          <a:p>
            <a:pPr/>
            <a:r>
              <a:t>If we are going to change we MUST face reality!​</a:t>
            </a:r>
          </a:p>
          <a:p>
            <a:pPr/>
          </a:p>
          <a:p>
            <a:pPr/>
            <a:r>
              <a:t>2 things that promote change:​</a:t>
            </a:r>
          </a:p>
          <a:p>
            <a:pPr marL="195942" indent="-195942">
              <a:buSzPct val="100000"/>
              <a:buAutoNum type="arabicPeriod" startAt="1"/>
            </a:pPr>
            <a:r>
              <a:t>Crisis​</a:t>
            </a:r>
          </a:p>
          <a:p>
            <a:pPr marL="195942" indent="-195942">
              <a:buSzPct val="100000"/>
              <a:buAutoNum type="arabicPeriod" startAt="1"/>
            </a:pPr>
            <a:r>
              <a:t>Revelation​</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64" name="Shape 264"/>
          <p:cNvSpPr/>
          <p:nvPr>
            <p:ph type="sldImg"/>
          </p:nvPr>
        </p:nvSpPr>
        <p:spPr>
          <a:prstGeom prst="rect">
            <a:avLst/>
          </a:prstGeom>
        </p:spPr>
        <p:txBody>
          <a:bodyPr/>
          <a:lstStyle/>
          <a:p>
            <a:pPr/>
          </a:p>
        </p:txBody>
      </p:sp>
      <p:sp>
        <p:nvSpPr>
          <p:cNvPr id="265" name="Shape 265"/>
          <p:cNvSpPr/>
          <p:nvPr>
            <p:ph type="body" sz="quarter" idx="1"/>
          </p:nvPr>
        </p:nvSpPr>
        <p:spPr>
          <a:prstGeom prst="rect">
            <a:avLst/>
          </a:prstGeom>
        </p:spPr>
        <p:txBody>
          <a:bodyPr/>
          <a:lstStyle/>
          <a:p>
            <a:pPr/>
            <a:r>
              <a:t>Issues &amp; Problems = Opportunities​</a:t>
            </a:r>
          </a:p>
          <a:p>
            <a:pPr/>
          </a:p>
          <a:p>
            <a:pPr/>
          </a:p>
          <a:p>
            <a:pPr/>
            <a:r>
              <a:rPr b="1" i="1"/>
              <a:t>2 Corinthians 2:14 (NASB)</a:t>
            </a:r>
            <a:r>
              <a:t> But thanks be to God, who always leads us in triumph in Christ, and manifests through us the sweet aroma of the knowledge of Him in every place.​</a:t>
            </a:r>
          </a:p>
          <a:p>
            <a:pPr/>
          </a:p>
          <a:p>
            <a:pPr/>
          </a:p>
          <a:p>
            <a:pPr/>
            <a:r>
              <a:t>We need to believe that God will always lead us to triumph in the middle of issues &amp; problems!​</a:t>
            </a:r>
          </a:p>
          <a:p>
            <a:pPr/>
            <a:r>
              <a:t>Then we will start looking at issues &amp; problems with faith filled eyes instead of dread.​</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69" name="Shape 269"/>
          <p:cNvSpPr/>
          <p:nvPr>
            <p:ph type="sldImg"/>
          </p:nvPr>
        </p:nvSpPr>
        <p:spPr>
          <a:prstGeom prst="rect">
            <a:avLst/>
          </a:prstGeom>
        </p:spPr>
        <p:txBody>
          <a:bodyPr/>
          <a:lstStyle/>
          <a:p>
            <a:pPr/>
          </a:p>
        </p:txBody>
      </p:sp>
      <p:sp>
        <p:nvSpPr>
          <p:cNvPr id="270" name="Shape 270"/>
          <p:cNvSpPr/>
          <p:nvPr>
            <p:ph type="body" sz="quarter" idx="1"/>
          </p:nvPr>
        </p:nvSpPr>
        <p:spPr>
          <a:prstGeom prst="rect">
            <a:avLst/>
          </a:prstGeom>
        </p:spPr>
        <p:txBody>
          <a:bodyPr/>
          <a:lstStyle/>
          <a:p>
            <a:pPr/>
            <a:r>
              <a:t>What is the GROWTH Process?​</a:t>
            </a:r>
          </a:p>
          <a:p>
            <a:pPr/>
            <a:r>
              <a:t>See Issues &amp; Problems &gt; Face Reality Thru Crisis or Revelation &gt; Make a Change &gt; Grow &gt;  Reach Your Destiny​</a:t>
            </a:r>
            <a:br/>
          </a:p>
          <a:p>
            <a:pPr/>
            <a:r>
              <a:t>We will repeat this Growth Process OVER &amp; OVER &amp; OVER again to grow &amp; fulfill our destiny!</a:t>
            </a:r>
          </a:p>
          <a:p>
            <a:pPr/>
          </a:p>
          <a:p>
            <a:pPr/>
            <a:r>
              <a:t>REMEMBER! Growth without change is impossible!</a:t>
            </a:r>
          </a:p>
          <a:p>
            <a:pPr/>
          </a:p>
          <a:p>
            <a:pPr>
              <a:defRPr b="1"/>
            </a:pPr>
            <a:r>
              <a:t>TAKE A BREAK?​</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78" name="Shape 278"/>
          <p:cNvSpPr/>
          <p:nvPr>
            <p:ph type="sldImg"/>
          </p:nvPr>
        </p:nvSpPr>
        <p:spPr>
          <a:prstGeom prst="rect">
            <a:avLst/>
          </a:prstGeom>
        </p:spPr>
        <p:txBody>
          <a:bodyPr/>
          <a:lstStyle/>
          <a:p>
            <a:pPr/>
          </a:p>
        </p:txBody>
      </p:sp>
      <p:sp>
        <p:nvSpPr>
          <p:cNvPr id="279" name="Shape 279"/>
          <p:cNvSpPr/>
          <p:nvPr>
            <p:ph type="body" sz="quarter" idx="1"/>
          </p:nvPr>
        </p:nvSpPr>
        <p:spPr>
          <a:prstGeom prst="rect">
            <a:avLst/>
          </a:prstGeom>
        </p:spPr>
        <p:txBody>
          <a:bodyPr/>
          <a:lstStyle/>
          <a:p>
            <a:pPr/>
            <a:r>
              <a:t>We need to always be thinking about closing the gap.​</a:t>
            </a:r>
          </a:p>
          <a:p>
            <a:pPr/>
          </a:p>
          <a:p>
            <a:pPr/>
            <a:r>
              <a:t>This is where Leadership actually happens.​</a:t>
            </a:r>
          </a:p>
          <a:p>
            <a:pPr/>
            <a:r>
              <a:t>We don’t just need to KNOW what to do, we ACTUALLY need to GET IT DONE!​</a:t>
            </a:r>
          </a:p>
          <a:p>
            <a:pPr/>
          </a:p>
          <a:p>
            <a:pPr/>
            <a:r>
              <a:t>ACTUALLY:​</a:t>
            </a:r>
          </a:p>
          <a:p>
            <a:pPr/>
            <a:r>
              <a:t>Forgive​</a:t>
            </a:r>
          </a:p>
          <a:p>
            <a:pPr/>
            <a:r>
              <a:t>Be in expectation​</a:t>
            </a:r>
          </a:p>
          <a:p>
            <a:pPr/>
            <a:r>
              <a:t>Be Discipled​</a:t>
            </a:r>
          </a:p>
          <a:p>
            <a:pPr/>
          </a:p>
          <a:p>
            <a:pPr/>
            <a:r>
              <a:t>Examples:​</a:t>
            </a:r>
          </a:p>
          <a:p>
            <a:pPr/>
            <a:r>
              <a:t>Teenagers KNOW to clean their room​</a:t>
            </a:r>
          </a:p>
          <a:p>
            <a:pPr/>
            <a:r>
              <a:t>We know we should eat well &amp; exercise​</a:t>
            </a:r>
          </a:p>
          <a:p>
            <a:pPr/>
            <a:r>
              <a:t>People should do more in the church​</a:t>
            </a:r>
          </a:p>
          <a:p>
            <a:pPr/>
          </a:p>
          <a:p>
            <a:pPr/>
            <a:r>
              <a:t>Find your joy again &amp; REALLY LIVE!​</a:t>
            </a:r>
          </a:p>
          <a:p>
            <a:pPr/>
            <a:r>
              <a:t>Can we actually be in joy if we are not actually DOING what we should be?​</a:t>
            </a:r>
          </a:p>
          <a:p>
            <a:pPr/>
          </a:p>
          <a:p>
            <a:pPr/>
            <a:r>
              <a:t>We need to get to Mobilization! ​</a:t>
            </a:r>
          </a:p>
          <a:p>
            <a:pPr/>
            <a:r>
              <a:t>We can’t just know of an issue, we must take action!​</a:t>
            </a:r>
          </a:p>
          <a:p>
            <a:pPr/>
          </a:p>
          <a:p>
            <a:pPr/>
            <a:r>
              <a:t>And then REPLICATE ourselves!</a:t>
            </a:r>
          </a:p>
          <a:p>
            <a:pPr/>
          </a:p>
          <a:p>
            <a:pPr/>
            <a:r>
              <a:t>WE MUST CLOSE this gap!</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94" name="Shape 294"/>
          <p:cNvSpPr/>
          <p:nvPr>
            <p:ph type="sldImg"/>
          </p:nvPr>
        </p:nvSpPr>
        <p:spPr>
          <a:prstGeom prst="rect">
            <a:avLst/>
          </a:prstGeom>
        </p:spPr>
        <p:txBody>
          <a:bodyPr/>
          <a:lstStyle/>
          <a:p>
            <a:pPr/>
          </a:p>
        </p:txBody>
      </p:sp>
      <p:sp>
        <p:nvSpPr>
          <p:cNvPr id="295" name="Shape 295"/>
          <p:cNvSpPr/>
          <p:nvPr>
            <p:ph type="body" sz="quarter" idx="1"/>
          </p:nvPr>
        </p:nvSpPr>
        <p:spPr>
          <a:prstGeom prst="rect">
            <a:avLst/>
          </a:prstGeom>
        </p:spPr>
        <p:txBody>
          <a:bodyPr/>
          <a:lstStyle/>
          <a:p>
            <a:pPr/>
            <a:r>
              <a:t>In order to close the gap we:</a:t>
            </a:r>
          </a:p>
          <a:p>
            <a:pPr/>
            <a:r>
              <a:t>Recognize -&gt; Prioritize -&gt; Mobilize​</a:t>
            </a:r>
          </a:p>
          <a:p>
            <a:pPr lvl="1" marL="457200" indent="-228600">
              <a:buSzPct val="40000"/>
              <a:buBlip>
                <a:blip r:embed="rId3"/>
              </a:buBlip>
            </a:pPr>
            <a:r>
              <a:t>Recognize the change that needs to take place.</a:t>
            </a:r>
          </a:p>
          <a:p>
            <a:pPr lvl="1" marL="457200" indent="-228600">
              <a:buSzPct val="40000"/>
              <a:buBlip>
                <a:blip r:embed="rId3"/>
              </a:buBlip>
            </a:pPr>
            <a:r>
              <a:t>Prioritize those changes</a:t>
            </a:r>
          </a:p>
          <a:p>
            <a:pPr lvl="1" marL="457200" indent="-228600">
              <a:buSzPct val="40000"/>
              <a:buBlip>
                <a:blip r:embed="rId3"/>
              </a:buBlip>
            </a:pPr>
            <a:r>
              <a:t>Mobilize teams to make the changes &amp; fulfill vision</a:t>
            </a:r>
          </a:p>
          <a:p>
            <a:pPr/>
          </a:p>
          <a:p>
            <a:pPr/>
            <a:r>
              <a:t>The Process of Leadership is CLOSING THAT GAP!​</a:t>
            </a:r>
          </a:p>
          <a:p>
            <a:pPr/>
            <a:r>
              <a:t>We need to always be thinking about closing this gap.​</a:t>
            </a:r>
          </a:p>
          <a:p>
            <a:pPr/>
          </a:p>
          <a:p>
            <a:pPr/>
            <a:r>
              <a:t>We need to get to MOBILIZATION then to REPLICATION.​</a:t>
            </a:r>
          </a:p>
          <a:p>
            <a:pPr/>
          </a:p>
          <a:p>
            <a:pPr/>
            <a:r>
              <a:t>We complete this process by applying other processes like…​</a:t>
            </a:r>
          </a:p>
          <a:p>
            <a:pPr/>
          </a:p>
          <a:p>
            <a:pPr/>
            <a:r>
              <a:t>The Proverbs Process &amp; The Timothy Process​</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99" name="Shape 299"/>
          <p:cNvSpPr/>
          <p:nvPr>
            <p:ph type="sldImg"/>
          </p:nvPr>
        </p:nvSpPr>
        <p:spPr>
          <a:prstGeom prst="rect">
            <a:avLst/>
          </a:prstGeom>
        </p:spPr>
        <p:txBody>
          <a:bodyPr/>
          <a:lstStyle/>
          <a:p>
            <a:pPr/>
          </a:p>
        </p:txBody>
      </p:sp>
      <p:sp>
        <p:nvSpPr>
          <p:cNvPr id="300" name="Shape 300"/>
          <p:cNvSpPr/>
          <p:nvPr>
            <p:ph type="body" sz="quarter" idx="1"/>
          </p:nvPr>
        </p:nvSpPr>
        <p:spPr>
          <a:prstGeom prst="rect">
            <a:avLst/>
          </a:prstGeom>
        </p:spPr>
        <p:txBody>
          <a:bodyPr/>
          <a:lstStyle/>
          <a:p>
            <a:pPr/>
            <a:r>
              <a:rPr b="1"/>
              <a:t>Proverbs 23:23 NASB</a:t>
            </a:r>
            <a:r>
              <a:t>  Buy truth, and do not sell it, Get wisdom and instruction and understanding.​</a:t>
            </a:r>
          </a:p>
          <a:p>
            <a:pPr/>
          </a:p>
          <a:p>
            <a:pPr/>
            <a:r>
              <a:t>OFTEN you will hear me pray for the spirit of wisdom, revelation/understanding &amp; knowledge!​</a:t>
            </a: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36" name="Shape 336"/>
          <p:cNvSpPr/>
          <p:nvPr>
            <p:ph type="sldImg"/>
          </p:nvPr>
        </p:nvSpPr>
        <p:spPr>
          <a:prstGeom prst="rect">
            <a:avLst/>
          </a:prstGeom>
        </p:spPr>
        <p:txBody>
          <a:bodyPr/>
          <a:lstStyle/>
          <a:p>
            <a:pPr/>
          </a:p>
        </p:txBody>
      </p:sp>
      <p:sp>
        <p:nvSpPr>
          <p:cNvPr id="337" name="Shape 337"/>
          <p:cNvSpPr/>
          <p:nvPr>
            <p:ph type="body" sz="quarter" idx="1"/>
          </p:nvPr>
        </p:nvSpPr>
        <p:spPr>
          <a:prstGeom prst="rect">
            <a:avLst/>
          </a:prstGeom>
        </p:spPr>
        <p:txBody>
          <a:bodyPr/>
          <a:lstStyle/>
          <a:p>
            <a:pPr/>
            <a:r>
              <a:t>When you MOBILIZE the team, they will face Issues &amp; Problems.</a:t>
            </a:r>
          </a:p>
          <a:p>
            <a:pPr/>
          </a:p>
          <a:p>
            <a:pPr/>
            <a:r>
              <a:t>That’s when we help turn them to opportunities!</a:t>
            </a:r>
          </a:p>
          <a:p>
            <a:pPr/>
          </a:p>
          <a:p>
            <a:pPr/>
            <a:r>
              <a:t>Here are our duplicatable, teachable moments!</a:t>
            </a: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42" name="Shape 342"/>
          <p:cNvSpPr/>
          <p:nvPr>
            <p:ph type="sldImg"/>
          </p:nvPr>
        </p:nvSpPr>
        <p:spPr>
          <a:prstGeom prst="rect">
            <a:avLst/>
          </a:prstGeom>
        </p:spPr>
        <p:txBody>
          <a:bodyPr/>
          <a:lstStyle/>
          <a:p>
            <a:pPr/>
          </a:p>
        </p:txBody>
      </p:sp>
      <p:sp>
        <p:nvSpPr>
          <p:cNvPr id="343" name="Shape 343"/>
          <p:cNvSpPr/>
          <p:nvPr>
            <p:ph type="body" sz="quarter" idx="1"/>
          </p:nvPr>
        </p:nvSpPr>
        <p:spPr>
          <a:prstGeom prst="rect">
            <a:avLst/>
          </a:prstGeom>
        </p:spPr>
        <p:txBody>
          <a:bodyPr/>
          <a:lstStyle/>
          <a:p>
            <a:pPr/>
            <a:r>
              <a:t>So we see the Leader’s work vs the Team’s work.</a:t>
            </a: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51" name="Shape 351"/>
          <p:cNvSpPr/>
          <p:nvPr>
            <p:ph type="sldImg"/>
          </p:nvPr>
        </p:nvSpPr>
        <p:spPr>
          <a:prstGeom prst="rect">
            <a:avLst/>
          </a:prstGeom>
        </p:spPr>
        <p:txBody>
          <a:bodyPr/>
          <a:lstStyle/>
          <a:p>
            <a:pPr/>
          </a:p>
        </p:txBody>
      </p:sp>
      <p:sp>
        <p:nvSpPr>
          <p:cNvPr id="352" name="Shape 352"/>
          <p:cNvSpPr/>
          <p:nvPr>
            <p:ph type="body" sz="quarter" idx="1"/>
          </p:nvPr>
        </p:nvSpPr>
        <p:spPr>
          <a:prstGeom prst="rect">
            <a:avLst/>
          </a:prstGeom>
        </p:spPr>
        <p:txBody>
          <a:bodyPr/>
          <a:lstStyle/>
          <a:p>
            <a:pPr/>
            <a:r>
              <a:t>In order to complete these processes, we need teams!​</a:t>
            </a:r>
          </a:p>
          <a:p>
            <a:pPr/>
          </a:p>
          <a:p>
            <a:pPr/>
            <a:r>
              <a:rPr b="1"/>
              <a:t>Acts 6:1-7 NASB</a:t>
            </a:r>
            <a:r>
              <a:t>  Now at this time while the disciples were increasing in number, a complaint arose on the part of the Hellenistic Jews against the native Hebrews, because their widows were being overlooked in the daily serving of food.  (2)  So the twelve summoned the congregation of the disciples and said, "It is not desirable for us to neglect the word of God in order to serve tables.  (3)  "Therefore, brethren, select from among you seven men of good reputation, full of the Spirit and of wisdom, whom we may put in charge of this task.  (4)  "But we will devote ourselves to prayer and to the ministry of the word."  (5)  The statement found approval with the whole congregation; and they chose Stephen, a man full of faith and of the Holy Spirit, and Philip, Prochorus, Nicanor, Timon, Parmenas and Nicolas, a proselyte from Antioch.  (6)  And these they brought before the apostles; and after praying, they laid their hands on them.  (7)  The word of God kept on spreading; and the number of the disciples continued to increase greatly in Jerusalem, and a great many of the priests were becoming obedient to the faith.​</a:t>
            </a:r>
          </a:p>
          <a:p>
            <a:pPr/>
          </a:p>
          <a:p>
            <a:pPr/>
            <a:r>
              <a:t>SEE other scriptures on next page…​</a:t>
            </a: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56" name="Shape 356"/>
          <p:cNvSpPr/>
          <p:nvPr>
            <p:ph type="sldImg"/>
          </p:nvPr>
        </p:nvSpPr>
        <p:spPr>
          <a:prstGeom prst="rect">
            <a:avLst/>
          </a:prstGeom>
        </p:spPr>
        <p:txBody>
          <a:bodyPr/>
          <a:lstStyle/>
          <a:p>
            <a:pPr/>
          </a:p>
        </p:txBody>
      </p:sp>
      <p:sp>
        <p:nvSpPr>
          <p:cNvPr id="357" name="Shape 357"/>
          <p:cNvSpPr/>
          <p:nvPr>
            <p:ph type="body" sz="quarter" idx="1"/>
          </p:nvPr>
        </p:nvSpPr>
        <p:spPr>
          <a:prstGeom prst="rect">
            <a:avLst/>
          </a:prstGeom>
        </p:spPr>
        <p:txBody>
          <a:bodyPr/>
          <a:lstStyle/>
          <a:p>
            <a:pPr/>
            <a:r>
              <a:rPr b="1"/>
              <a:t>Exodus 17:8-13 NASB</a:t>
            </a:r>
            <a:r>
              <a:t>  Then Amalek came and fought against Israel at Rephidim.  (9)  So Moses said to Joshua, "Choose men for us and go out, fight against Amalek. Tomorrow I will station myself on the top of the hill with the staff of God in my hand."  (10)  Joshua did as Moses told him, and fought against Amalek; and Moses, Aaron, and Hur went up to the top of the hill.  (11)  So it came about when Moses held his hand up, that Israel prevailed, and when he let his hand down, Amalek prevailed.  (12)  But Moses' hands were heavy. Then they took a stone and put it under him, and he sat on it; and Aaron and Hur supported his hands, one on one side and one on the other. Thus his hands were steady until the sun set.  (13)  So Joshua overwhelmed Amalek and his people with the edge of the sword.​</a:t>
            </a:r>
          </a:p>
          <a:p>
            <a:pPr/>
          </a:p>
          <a:p>
            <a:pPr/>
            <a:r>
              <a:t>SEE other scriptures on next page…​</a:t>
            </a:r>
          </a:p>
          <a:p>
            <a:pPr/>
          </a:p>
          <a:p>
            <a:pPr/>
            <a:r>
              <a:t>Just because we can carry it alone, doesn’t mean we should!​</a:t>
            </a:r>
          </a:p>
          <a:p>
            <a:pPr/>
          </a:p>
          <a:p>
            <a:pPr/>
            <a:r>
              <a:t>NICOLE EXAMPLE: Carrying grocery bags​</a:t>
            </a: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61" name="Shape 361"/>
          <p:cNvSpPr/>
          <p:nvPr>
            <p:ph type="sldImg"/>
          </p:nvPr>
        </p:nvSpPr>
        <p:spPr>
          <a:prstGeom prst="rect">
            <a:avLst/>
          </a:prstGeom>
        </p:spPr>
        <p:txBody>
          <a:bodyPr/>
          <a:lstStyle/>
          <a:p>
            <a:pPr/>
          </a:p>
        </p:txBody>
      </p:sp>
      <p:sp>
        <p:nvSpPr>
          <p:cNvPr id="362" name="Shape 362"/>
          <p:cNvSpPr/>
          <p:nvPr>
            <p:ph type="body" sz="quarter" idx="1"/>
          </p:nvPr>
        </p:nvSpPr>
        <p:spPr>
          <a:prstGeom prst="rect">
            <a:avLst/>
          </a:prstGeom>
        </p:spPr>
        <p:txBody>
          <a:bodyPr/>
          <a:lstStyle/>
          <a:p>
            <a:pPr/>
            <a:r>
              <a:t>AFTER​</a:t>
            </a:r>
          </a:p>
          <a:p>
            <a:pPr/>
          </a:p>
          <a:p>
            <a:pPr/>
            <a:r>
              <a:rPr b="1"/>
              <a:t>Exodus 18:13-23 NASB</a:t>
            </a:r>
            <a:r>
              <a:t>  It came about the next day that Moses sat to judge the people, and the people stood about Moses from the morning until the evening.  (14)  Now when Moses' father-in-law saw all that he was doing for the people, he said, "What is this thing that you are doing for the people? Why do you alone sit as judge and all the people stand about you from morning until evening?"  (15)  Moses said to his father-in-law, "Because the people come to me to inquire of God.  (16)  "When they have a dispute, it comes to me, and I judge between a man and his neighbor and make known the statutes of God and His laws."  (17)  Moses' father-in-law said to him, "The thing that you are doing is not good.  (18)  "You will surely wear out, both yourself and these people who are with you, for the task is too heavy for you; you cannot do it alone.  (19)  "Now listen to me: I will give you counsel, and God be with you. You be the people's representative before God, and you bring the disputes to God,  (20)  then teach them the statutes and the laws, and make known to them the way in which they are to walk and the work they are to do.  (21)  "Furthermore, you shall select out of all the people able men who fear God, men of truth, those who hate dishonest gain; and you shall place these over them as leaders of thousands, of hundreds, of fifties and of tens.  (22)  "Let them judge the people at all times; and let it be that every major dispute they will bring to you, but every minor dispute they themselves will judge. So it will be easier for you, and they will bear the burden with you.  (23)  "If you do this thing and God so commands you, then you will be able to endure, and all these people also will go to their place in peace.“​</a:t>
            </a:r>
          </a:p>
          <a:p>
            <a:pPr>
              <a:defRPr sz="1200"/>
            </a:pPr>
          </a:p>
          <a:p>
            <a:pPr>
              <a:defRPr sz="1200"/>
            </a:pPr>
            <a:r>
              <a:t>​</a:t>
            </a: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90" name="Shape 390"/>
          <p:cNvSpPr/>
          <p:nvPr>
            <p:ph type="sldImg"/>
          </p:nvPr>
        </p:nvSpPr>
        <p:spPr>
          <a:prstGeom prst="rect">
            <a:avLst/>
          </a:prstGeom>
        </p:spPr>
        <p:txBody>
          <a:bodyPr/>
          <a:lstStyle/>
          <a:p>
            <a:pPr/>
          </a:p>
        </p:txBody>
      </p:sp>
      <p:sp>
        <p:nvSpPr>
          <p:cNvPr id="391" name="Shape 391"/>
          <p:cNvSpPr/>
          <p:nvPr>
            <p:ph type="body" sz="quarter" idx="1"/>
          </p:nvPr>
        </p:nvSpPr>
        <p:spPr>
          <a:prstGeom prst="rect">
            <a:avLst/>
          </a:prstGeom>
        </p:spPr>
        <p:txBody>
          <a:bodyPr/>
          <a:lstStyle/>
          <a:p>
            <a:pPr/>
            <a:r>
              <a:t>This is not an absolute, but a guideline from experience in action.​</a:t>
            </a: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33" name="Shape 433"/>
          <p:cNvSpPr/>
          <p:nvPr>
            <p:ph type="sldImg"/>
          </p:nvPr>
        </p:nvSpPr>
        <p:spPr>
          <a:prstGeom prst="rect">
            <a:avLst/>
          </a:prstGeom>
        </p:spPr>
        <p:txBody>
          <a:bodyPr/>
          <a:lstStyle/>
          <a:p>
            <a:pPr/>
          </a:p>
        </p:txBody>
      </p:sp>
      <p:sp>
        <p:nvSpPr>
          <p:cNvPr id="434" name="Shape 434"/>
          <p:cNvSpPr/>
          <p:nvPr>
            <p:ph type="body" sz="quarter" idx="1"/>
          </p:nvPr>
        </p:nvSpPr>
        <p:spPr>
          <a:prstGeom prst="rect">
            <a:avLst/>
          </a:prstGeom>
        </p:spPr>
        <p:txBody>
          <a:bodyPr/>
          <a:lstStyle/>
          <a:p>
            <a:pPr/>
            <a:r>
              <a:t>Every person that comes into your organization needs to be put in the pipeline to becoming a responsible &amp; more fruitful, efficient &amp; productive person!​</a:t>
            </a: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54" name="Shape 454"/>
          <p:cNvSpPr/>
          <p:nvPr>
            <p:ph type="sldImg"/>
          </p:nvPr>
        </p:nvSpPr>
        <p:spPr>
          <a:prstGeom prst="rect">
            <a:avLst/>
          </a:prstGeom>
        </p:spPr>
        <p:txBody>
          <a:bodyPr/>
          <a:lstStyle/>
          <a:p>
            <a:pPr/>
          </a:p>
        </p:txBody>
      </p:sp>
      <p:sp>
        <p:nvSpPr>
          <p:cNvPr id="455" name="Shape 455"/>
          <p:cNvSpPr/>
          <p:nvPr>
            <p:ph type="body" sz="quarter" idx="1"/>
          </p:nvPr>
        </p:nvSpPr>
        <p:spPr>
          <a:prstGeom prst="rect">
            <a:avLst/>
          </a:prstGeom>
        </p:spPr>
        <p:txBody>
          <a:bodyPr/>
          <a:lstStyle/>
          <a:p>
            <a:pPr/>
            <a:r>
              <a:t>They need to be plugged into the vision for your organization. They join the vision of the organization or the leader. They aren’t just advancing their own.​</a:t>
            </a:r>
          </a:p>
          <a:p>
            <a:pPr/>
          </a:p>
          <a:p>
            <a:pPr/>
            <a:r>
              <a:t>Their destiny is wrapped up in YOUR organization!​</a:t>
            </a:r>
          </a:p>
          <a:p>
            <a:pPr/>
          </a:p>
          <a:p>
            <a:pPr/>
            <a:r>
              <a:t>Your vision is their destiny!​</a:t>
            </a: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59" name="Shape 459"/>
          <p:cNvSpPr/>
          <p:nvPr>
            <p:ph type="sldImg"/>
          </p:nvPr>
        </p:nvSpPr>
        <p:spPr>
          <a:prstGeom prst="rect">
            <a:avLst/>
          </a:prstGeom>
        </p:spPr>
        <p:txBody>
          <a:bodyPr/>
          <a:lstStyle/>
          <a:p>
            <a:pPr/>
          </a:p>
        </p:txBody>
      </p:sp>
      <p:sp>
        <p:nvSpPr>
          <p:cNvPr id="460" name="Shape 460"/>
          <p:cNvSpPr/>
          <p:nvPr>
            <p:ph type="body" sz="quarter" idx="1"/>
          </p:nvPr>
        </p:nvSpPr>
        <p:spPr>
          <a:prstGeom prst="rect">
            <a:avLst/>
          </a:prstGeom>
        </p:spPr>
        <p:txBody>
          <a:bodyPr/>
          <a:lstStyle/>
          <a:p>
            <a:pPr/>
            <a:r>
              <a:t>As you train people you will need to keep a pulse on their performance &amp; behavior.</a:t>
            </a:r>
          </a:p>
          <a:p>
            <a:pPr/>
          </a:p>
          <a:p>
            <a:pPr/>
            <a:r>
              <a:t>With this tool you can rate anything:​</a:t>
            </a:r>
          </a:p>
          <a:p>
            <a:pPr/>
            <a:r>
              <a:t>- Year in review​</a:t>
            </a:r>
          </a:p>
          <a:p>
            <a:pPr/>
            <a:r>
              <a:t>- Projects​</a:t>
            </a:r>
          </a:p>
          <a:p>
            <a:pPr/>
            <a:r>
              <a:t>- Events​</a:t>
            </a:r>
          </a:p>
          <a:p>
            <a:pPr/>
            <a:r>
              <a:t>- Teams​</a:t>
            </a:r>
          </a:p>
          <a:p>
            <a:pPr/>
            <a:r>
              <a:t>- Individuals​</a:t>
            </a:r>
          </a:p>
          <a:p>
            <a:pPr/>
            <a:r>
              <a:t>- etc</a:t>
            </a: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79" name="Shape 479"/>
          <p:cNvSpPr/>
          <p:nvPr>
            <p:ph type="sldImg"/>
          </p:nvPr>
        </p:nvSpPr>
        <p:spPr>
          <a:prstGeom prst="rect">
            <a:avLst/>
          </a:prstGeom>
        </p:spPr>
        <p:txBody>
          <a:bodyPr/>
          <a:lstStyle/>
          <a:p>
            <a:pPr/>
          </a:p>
        </p:txBody>
      </p:sp>
      <p:sp>
        <p:nvSpPr>
          <p:cNvPr id="480" name="Shape 480"/>
          <p:cNvSpPr/>
          <p:nvPr>
            <p:ph type="body" sz="quarter" idx="1"/>
          </p:nvPr>
        </p:nvSpPr>
        <p:spPr>
          <a:prstGeom prst="rect">
            <a:avLst/>
          </a:prstGeom>
        </p:spPr>
        <p:txBody>
          <a:bodyPr/>
          <a:lstStyle/>
          <a:p>
            <a:pPr/>
            <a:r>
              <a:t>See the 3 Roles: EACH should be in their place</a:t>
            </a:r>
          </a:p>
          <a:p>
            <a:pPr/>
          </a:p>
          <a:p>
            <a:pPr marL="228600" indent="-228600">
              <a:buClr>
                <a:srgbClr val="FFFFFF"/>
              </a:buClr>
              <a:buSzPct val="100000"/>
              <a:buChar char="•"/>
            </a:pPr>
            <a:r>
              <a:t>IF you are the leader in the DOING area, you will be the clog in the funnel.</a:t>
            </a:r>
          </a:p>
          <a:p>
            <a:pPr marL="228600" indent="-228600">
              <a:buClr>
                <a:srgbClr val="FFFFFF"/>
              </a:buClr>
              <a:buSzPct val="100000"/>
              <a:buChar char="•"/>
            </a:pPr>
            <a:r>
              <a:t>If you as the leader are in the “Doing” area, you are robbing God’s people from using their gifts.​</a:t>
            </a:r>
          </a:p>
          <a:p>
            <a:pPr marL="228600" indent="-228600">
              <a:buClr>
                <a:srgbClr val="FFFFFF"/>
              </a:buClr>
              <a:buSzPct val="100000"/>
              <a:buChar char="•"/>
            </a:pPr>
            <a:r>
              <a:t>If you are allowing your leader to do that, you are assisting in the robbery.​</a:t>
            </a:r>
          </a:p>
          <a:p>
            <a:pPr/>
          </a:p>
          <a:p>
            <a:pPr lvl="1"/>
            <a:r>
              <a:t>They need to sow their gifts &amp; reap the fruit that it will produce.  We cannot rob them of their harvest.​</a:t>
            </a:r>
          </a:p>
          <a:p>
            <a:pPr/>
          </a:p>
          <a:p>
            <a:pPr/>
            <a:r>
              <a:t>EXAMPLE: Orchestra Leader​</a:t>
            </a:r>
          </a:p>
          <a:p>
            <a:pPr/>
            <a:r>
              <a:t>When doing, your org has no leader​</a:t>
            </a:r>
          </a:p>
          <a:p>
            <a:pPr/>
            <a:r>
              <a:t>”It’s easier to do it myself”​</a:t>
            </a:r>
          </a:p>
          <a:p>
            <a:pPr/>
            <a:r>
              <a:t>“I like the praise”​</a:t>
            </a:r>
          </a:p>
          <a:p>
            <a:pPr/>
          </a:p>
          <a:p>
            <a:pPr/>
            <a:r>
              <a:t>At this LOW output the organization is dysfunctional at best.​</a:t>
            </a:r>
          </a:p>
          <a:p>
            <a:pPr marL="195942" indent="-195942">
              <a:buSzPct val="100000"/>
              <a:buAutoNum type="arabicPeriod" startAt="1"/>
            </a:pPr>
            <a:r>
              <a:t>Leader’s loss of intimacy with God​</a:t>
            </a:r>
          </a:p>
          <a:p>
            <a:pPr marL="195942" indent="-195942">
              <a:buSzPct val="100000"/>
              <a:buAutoNum type="arabicPeriod" startAt="1"/>
            </a:pPr>
            <a:r>
              <a:t>Major mistakes are made​</a:t>
            </a:r>
          </a:p>
          <a:p>
            <a:pPr marL="195942" indent="-195942">
              <a:buSzPct val="100000"/>
              <a:buAutoNum type="arabicPeriod" startAt="1"/>
            </a:pPr>
            <a:r>
              <a:t>Major opportunities missed​</a:t>
            </a:r>
          </a:p>
          <a:p>
            <a:pPr marL="195942" indent="-195942">
              <a:buSzPct val="100000"/>
              <a:buAutoNum type="arabicPeriod" startAt="1"/>
            </a:pPr>
            <a:r>
              <a:t>Leaders are not developed​</a:t>
            </a:r>
          </a:p>
          <a:p>
            <a:pPr>
              <a:defRPr sz="1200"/>
            </a:pPr>
          </a:p>
          <a:p>
            <a:pPr>
              <a:defRPr sz="1200"/>
            </a:pPr>
            <a:r>
              <a:t> ​</a:t>
            </a: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84" name="Shape 484"/>
          <p:cNvSpPr/>
          <p:nvPr>
            <p:ph type="sldImg"/>
          </p:nvPr>
        </p:nvSpPr>
        <p:spPr>
          <a:prstGeom prst="rect">
            <a:avLst/>
          </a:prstGeom>
        </p:spPr>
        <p:txBody>
          <a:bodyPr/>
          <a:lstStyle/>
          <a:p>
            <a:pPr/>
          </a:p>
        </p:txBody>
      </p:sp>
      <p:sp>
        <p:nvSpPr>
          <p:cNvPr id="485" name="Shape 485"/>
          <p:cNvSpPr/>
          <p:nvPr>
            <p:ph type="body" sz="quarter" idx="1"/>
          </p:nvPr>
        </p:nvSpPr>
        <p:spPr>
          <a:prstGeom prst="rect">
            <a:avLst/>
          </a:prstGeom>
        </p:spPr>
        <p:txBody>
          <a:bodyPr/>
          <a:lstStyle/>
          <a:p>
            <a:pPr/>
            <a:r>
              <a:t>If you are a leader in the DOING area, this is what will happen.</a:t>
            </a: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95" name="Shape 495"/>
          <p:cNvSpPr/>
          <p:nvPr>
            <p:ph type="sldImg"/>
          </p:nvPr>
        </p:nvSpPr>
        <p:spPr>
          <a:prstGeom prst="rect">
            <a:avLst/>
          </a:prstGeom>
        </p:spPr>
        <p:txBody>
          <a:bodyPr/>
          <a:lstStyle/>
          <a:p>
            <a:pPr/>
          </a:p>
        </p:txBody>
      </p:sp>
      <p:sp>
        <p:nvSpPr>
          <p:cNvPr id="496" name="Shape 496"/>
          <p:cNvSpPr/>
          <p:nvPr>
            <p:ph type="body" sz="quarter" idx="1"/>
          </p:nvPr>
        </p:nvSpPr>
        <p:spPr>
          <a:prstGeom prst="rect">
            <a:avLst/>
          </a:prstGeom>
        </p:spPr>
        <p:txBody>
          <a:bodyPr/>
          <a:lstStyle/>
          <a:p>
            <a:pPr/>
            <a:r>
              <a:t>Each Type of Team has a POWER area</a:t>
            </a: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501" name="Shape 501"/>
          <p:cNvSpPr/>
          <p:nvPr>
            <p:ph type="sldImg"/>
          </p:nvPr>
        </p:nvSpPr>
        <p:spPr>
          <a:prstGeom prst="rect">
            <a:avLst/>
          </a:prstGeom>
        </p:spPr>
        <p:txBody>
          <a:bodyPr/>
          <a:lstStyle/>
          <a:p>
            <a:pPr/>
          </a:p>
        </p:txBody>
      </p:sp>
      <p:sp>
        <p:nvSpPr>
          <p:cNvPr id="502" name="Shape 502"/>
          <p:cNvSpPr/>
          <p:nvPr>
            <p:ph type="body" sz="quarter" idx="1"/>
          </p:nvPr>
        </p:nvSpPr>
        <p:spPr>
          <a:prstGeom prst="rect">
            <a:avLst/>
          </a:prstGeom>
        </p:spPr>
        <p:txBody>
          <a:bodyPr/>
          <a:lstStyle/>
          <a:p>
            <a:pPr/>
            <a:r>
              <a:t>Evaluation &amp; Accountability-​</a:t>
            </a:r>
          </a:p>
          <a:p>
            <a:pPr/>
          </a:p>
          <a:p>
            <a:pPr/>
            <a:r>
              <a:t>Write this down: SADI: Supposed, Actually, Difference, Improvement</a:t>
            </a:r>
          </a:p>
          <a:p>
            <a:pPr/>
          </a:p>
          <a:p>
            <a:pPr/>
            <a:r>
              <a:t>4 Post Event Questions:​</a:t>
            </a:r>
          </a:p>
          <a:p>
            <a:pPr marL="195942" indent="-195942">
              <a:buSzPct val="100000"/>
              <a:buAutoNum type="arabicPeriod" startAt="1"/>
            </a:pPr>
            <a:r>
              <a:t>What was supposed to happen?​</a:t>
            </a:r>
          </a:p>
          <a:p>
            <a:pPr marL="195942" indent="-195942">
              <a:buSzPct val="100000"/>
              <a:buAutoNum type="arabicPeriod" startAt="1"/>
            </a:pPr>
            <a:r>
              <a:t>What actually happened?​</a:t>
            </a:r>
          </a:p>
          <a:p>
            <a:pPr marL="195942" indent="-195942">
              <a:buSzPct val="100000"/>
              <a:buAutoNum type="arabicPeriod" startAt="1"/>
            </a:pPr>
            <a:r>
              <a:t>What made up the difference?​</a:t>
            </a:r>
          </a:p>
          <a:p>
            <a:pPr marL="195942" indent="-195942">
              <a:buSzPct val="100000"/>
              <a:buAutoNum type="arabicPeriod" startAt="1"/>
            </a:pPr>
            <a:r>
              <a:t>What can we do to improve?​</a:t>
            </a: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531" name="Shape 531"/>
          <p:cNvSpPr/>
          <p:nvPr>
            <p:ph type="sldImg"/>
          </p:nvPr>
        </p:nvSpPr>
        <p:spPr>
          <a:prstGeom prst="rect">
            <a:avLst/>
          </a:prstGeom>
        </p:spPr>
        <p:txBody>
          <a:bodyPr/>
          <a:lstStyle/>
          <a:p>
            <a:pPr/>
          </a:p>
        </p:txBody>
      </p:sp>
      <p:sp>
        <p:nvSpPr>
          <p:cNvPr id="532" name="Shape 532"/>
          <p:cNvSpPr/>
          <p:nvPr>
            <p:ph type="body" sz="quarter" idx="1"/>
          </p:nvPr>
        </p:nvSpPr>
        <p:spPr>
          <a:prstGeom prst="rect">
            <a:avLst/>
          </a:prstGeom>
        </p:spPr>
        <p:txBody>
          <a:bodyPr/>
          <a:lstStyle/>
          <a:p>
            <a:pPr/>
            <a:r>
              <a:t>A STAR slide!</a:t>
            </a:r>
            <a:br/>
          </a:p>
          <a:p>
            <a:pPr/>
            <a:r>
              <a:t>How do we help build better teams?​</a:t>
            </a:r>
          </a:p>
          <a:p>
            <a:pPr lvl="1"/>
            <a:r>
              <a:t>1- CTTM​</a:t>
            </a:r>
          </a:p>
          <a:p>
            <a:pPr lvl="1"/>
            <a:r>
              <a:t>2- Delegating, Empowering &amp; Entrusting​</a:t>
            </a:r>
          </a:p>
          <a:p>
            <a:pPr/>
          </a:p>
          <a:p>
            <a:pPr/>
            <a:r>
              <a:t>3 Levels of Leadership:</a:t>
            </a:r>
          </a:p>
          <a:p>
            <a:pPr lvl="1" marL="457200" indent="-228600">
              <a:buSzPct val="100000"/>
              <a:buAutoNum type="arabicPeriod" startAt="1"/>
            </a:pPr>
            <a:r>
              <a:t>Delegate: Give them the right to participate​: Babysit- in town</a:t>
            </a:r>
          </a:p>
          <a:p>
            <a:pPr lvl="1" marL="457200" indent="-228600">
              <a:buSzPct val="100000"/>
              <a:buAutoNum type="arabicPeriod" startAt="1"/>
            </a:pPr>
            <a:r>
              <a:t>Empower: Give them the right to contribute​: Babysit- out of town</a:t>
            </a:r>
          </a:p>
          <a:p>
            <a:pPr lvl="1" marL="457200" indent="-228600">
              <a:buSzPct val="100000"/>
              <a:buAutoNum type="arabicPeriod" startAt="1"/>
            </a:pPr>
            <a:r>
              <a:t>Entrust: Give them the right to be faithful: Babysit- out of country​</a:t>
            </a: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551" name="Shape 551"/>
          <p:cNvSpPr/>
          <p:nvPr>
            <p:ph type="sldImg"/>
          </p:nvPr>
        </p:nvSpPr>
        <p:spPr>
          <a:prstGeom prst="rect">
            <a:avLst/>
          </a:prstGeom>
        </p:spPr>
        <p:txBody>
          <a:bodyPr/>
          <a:lstStyle/>
          <a:p>
            <a:pPr/>
          </a:p>
        </p:txBody>
      </p:sp>
      <p:sp>
        <p:nvSpPr>
          <p:cNvPr id="552" name="Shape 552"/>
          <p:cNvSpPr/>
          <p:nvPr>
            <p:ph type="body" sz="quarter" idx="1"/>
          </p:nvPr>
        </p:nvSpPr>
        <p:spPr>
          <a:prstGeom prst="rect">
            <a:avLst/>
          </a:prstGeom>
        </p:spPr>
        <p:txBody>
          <a:bodyPr/>
          <a:lstStyle/>
          <a:p>
            <a:pPr/>
            <a:r>
              <a:t>CTTM:​</a:t>
            </a:r>
          </a:p>
          <a:p>
            <a:pPr/>
            <a:r>
              <a:t>Jesus asked questions.​</a:t>
            </a:r>
          </a:p>
          <a:p>
            <a:pPr/>
            <a:r>
              <a:t>The questions drew them into their own discovery &amp; revelation.​</a:t>
            </a:r>
          </a:p>
          <a:p>
            <a:pPr/>
          </a:p>
          <a:p>
            <a:pPr/>
            <a:r>
              <a:t>ASK Questions.  ​</a:t>
            </a:r>
          </a:p>
          <a:p>
            <a:pPr/>
            <a:r>
              <a:t>Get Feedback.  (What would you do different? Why should we do it this way? etc…)​</a:t>
            </a:r>
          </a:p>
          <a:p>
            <a:pPr/>
            <a:r>
              <a:t>Do NOT ask judgmental harsh questions.  (What knucklehead thought this was a good idea?)</a:t>
            </a: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587" name="Shape 587"/>
          <p:cNvSpPr/>
          <p:nvPr>
            <p:ph type="sldImg"/>
          </p:nvPr>
        </p:nvSpPr>
        <p:spPr>
          <a:prstGeom prst="rect">
            <a:avLst/>
          </a:prstGeom>
        </p:spPr>
        <p:txBody>
          <a:bodyPr/>
          <a:lstStyle/>
          <a:p>
            <a:pPr/>
          </a:p>
        </p:txBody>
      </p:sp>
      <p:sp>
        <p:nvSpPr>
          <p:cNvPr id="588" name="Shape 588"/>
          <p:cNvSpPr/>
          <p:nvPr>
            <p:ph type="body" sz="quarter" idx="1"/>
          </p:nvPr>
        </p:nvSpPr>
        <p:spPr>
          <a:prstGeom prst="rect">
            <a:avLst/>
          </a:prstGeom>
        </p:spPr>
        <p:txBody>
          <a:bodyPr/>
          <a:lstStyle/>
          <a:p>
            <a:pPr/>
            <a:r>
              <a:t>EACH 1 leads to the next dysfunction​</a:t>
            </a:r>
          </a:p>
          <a:p>
            <a:pPr/>
          </a:p>
          <a:p>
            <a:pPr/>
            <a:r>
              <a:t>2- Fear of HEALTHY CONFLICT: Artificial harmony; Not facing facts; Not mining out good ideas​</a:t>
            </a:r>
          </a:p>
          <a:p>
            <a:pPr/>
          </a:p>
          <a:p>
            <a:pPr/>
            <a:r>
              <a:t>3- LACK OF COMMITMENT: ALSO, things become unclear &amp; cloudy as to what is going to happen &amp; results become hard to find.​</a:t>
            </a: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604" name="Shape 604"/>
          <p:cNvSpPr/>
          <p:nvPr>
            <p:ph type="sldImg"/>
          </p:nvPr>
        </p:nvSpPr>
        <p:spPr>
          <a:prstGeom prst="rect">
            <a:avLst/>
          </a:prstGeom>
        </p:spPr>
        <p:txBody>
          <a:bodyPr/>
          <a:lstStyle/>
          <a:p>
            <a:pPr/>
          </a:p>
        </p:txBody>
      </p:sp>
      <p:sp>
        <p:nvSpPr>
          <p:cNvPr id="605" name="Shape 605"/>
          <p:cNvSpPr/>
          <p:nvPr>
            <p:ph type="body" sz="quarter" idx="1"/>
          </p:nvPr>
        </p:nvSpPr>
        <p:spPr>
          <a:prstGeom prst="rect">
            <a:avLst/>
          </a:prstGeom>
        </p:spPr>
        <p:txBody>
          <a:bodyPr/>
          <a:lstStyle/>
          <a:p>
            <a:pPr/>
            <a:r>
              <a:t>John Maxwell: “On a scale of 1-10 in leadership, most pastor’s are 4’s.”​</a:t>
            </a:r>
          </a:p>
          <a:p>
            <a:pPr/>
          </a:p>
          <a:p>
            <a:pPr/>
            <a:r>
              <a:t>4’s can only lead 4’s, 3’s, 2’s &amp; 1’s.</a:t>
            </a:r>
          </a:p>
        </p:txBody>
      </p:sp>
    </p:spTree>
  </p:cSld>
  <p:clrMapOvr>
    <a:masterClrMapping/>
  </p:clrMapOvr>
</p:notes>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itle" showMasterSp="1" showMasterPhAnim="1">
  <p:cSld name="Title">
    <p:bg>
      <p:bgPr>
        <a:solidFill>
          <a:srgbClr val="00BFF3"/>
        </a:solidFill>
      </p:bgPr>
    </p:bg>
    <p:spTree>
      <p:nvGrpSpPr>
        <p:cNvPr id="1" name=""/>
        <p:cNvGrpSpPr/>
        <p:nvPr/>
      </p:nvGrpSpPr>
      <p:grpSpPr>
        <a:xfrm>
          <a:off x="0" y="0"/>
          <a:ext cx="0" cy="0"/>
          <a:chOff x="0" y="0"/>
          <a:chExt cx="0" cy="0"/>
        </a:xfrm>
      </p:grpSpPr>
      <p:sp>
        <p:nvSpPr>
          <p:cNvPr id="11" name="Author and Date"/>
          <p:cNvSpPr txBox="1"/>
          <p:nvPr>
            <p:ph type="body" sz="quarter" idx="21" hasCustomPrompt="1"/>
          </p:nvPr>
        </p:nvSpPr>
        <p:spPr>
          <a:xfrm>
            <a:off x="1219200" y="2434335"/>
            <a:ext cx="21945600" cy="706629"/>
          </a:xfrm>
          <a:prstGeom prst="rect">
            <a:avLst/>
          </a:prstGeom>
        </p:spPr>
        <p:txBody>
          <a:bodyPr anchor="ctr"/>
          <a:lstStyle>
            <a:lvl1pPr marL="0" indent="0" defTabSz="825500">
              <a:lnSpc>
                <a:spcPct val="120000"/>
              </a:lnSpc>
              <a:spcBef>
                <a:spcPts val="0"/>
              </a:spcBef>
              <a:buClrTx/>
              <a:buSzTx/>
              <a:buNone/>
              <a:defRPr b="0" cap="all" sz="3600">
                <a:solidFill>
                  <a:srgbClr val="FFFFFF"/>
                </a:solidFill>
                <a:latin typeface="Proxima Nova Extrabold"/>
                <a:ea typeface="Proxima Nova Extrabold"/>
                <a:cs typeface="Proxima Nova Extrabold"/>
                <a:sym typeface="Proxima Nova Extrabold"/>
              </a:defRPr>
            </a:lvl1pPr>
          </a:lstStyle>
          <a:p>
            <a:pPr/>
            <a:r>
              <a:t>Author and Date</a:t>
            </a:r>
          </a:p>
        </p:txBody>
      </p:sp>
      <p:sp>
        <p:nvSpPr>
          <p:cNvPr id="12" name="Body Level One…"/>
          <p:cNvSpPr txBox="1"/>
          <p:nvPr>
            <p:ph type="body" sz="quarter" idx="1" hasCustomPrompt="1"/>
          </p:nvPr>
        </p:nvSpPr>
        <p:spPr>
          <a:xfrm>
            <a:off x="1219200" y="8648700"/>
            <a:ext cx="21945600" cy="2095500"/>
          </a:xfrm>
          <a:prstGeom prst="rect">
            <a:avLst/>
          </a:prstGeom>
        </p:spPr>
        <p:txBody>
          <a:bodyPr/>
          <a:lstStyle>
            <a:lvl1pPr marL="0" indent="0">
              <a:lnSpc>
                <a:spcPct val="90000"/>
              </a:lnSpc>
              <a:spcBef>
                <a:spcPts val="0"/>
              </a:spcBef>
              <a:buClrTx/>
              <a:buSzTx/>
              <a:buNone/>
              <a:defRPr b="0" spc="-52" sz="5200">
                <a:solidFill>
                  <a:srgbClr val="000000"/>
                </a:solidFill>
                <a:latin typeface="Proxima Nova Semibold"/>
                <a:ea typeface="Proxima Nova Semibold"/>
                <a:cs typeface="Proxima Nova Semibold"/>
                <a:sym typeface="Proxima Nova Semibold"/>
              </a:defRPr>
            </a:lvl1pPr>
            <a:lvl2pPr marL="0" indent="457200">
              <a:lnSpc>
                <a:spcPct val="90000"/>
              </a:lnSpc>
              <a:spcBef>
                <a:spcPts val="0"/>
              </a:spcBef>
              <a:buClrTx/>
              <a:buSzTx/>
              <a:buNone/>
              <a:defRPr b="0" spc="-52" sz="5200">
                <a:solidFill>
                  <a:srgbClr val="000000"/>
                </a:solidFill>
                <a:latin typeface="Proxima Nova Semibold"/>
                <a:ea typeface="Proxima Nova Semibold"/>
                <a:cs typeface="Proxima Nova Semibold"/>
                <a:sym typeface="Proxima Nova Semibold"/>
              </a:defRPr>
            </a:lvl2pPr>
            <a:lvl3pPr marL="0" indent="914400">
              <a:lnSpc>
                <a:spcPct val="90000"/>
              </a:lnSpc>
              <a:spcBef>
                <a:spcPts val="0"/>
              </a:spcBef>
              <a:buClrTx/>
              <a:buSzTx/>
              <a:buNone/>
              <a:defRPr b="0" spc="-52" sz="5200">
                <a:solidFill>
                  <a:srgbClr val="000000"/>
                </a:solidFill>
                <a:latin typeface="Proxima Nova Semibold"/>
                <a:ea typeface="Proxima Nova Semibold"/>
                <a:cs typeface="Proxima Nova Semibold"/>
                <a:sym typeface="Proxima Nova Semibold"/>
              </a:defRPr>
            </a:lvl3pPr>
            <a:lvl4pPr marL="0" indent="1371600">
              <a:lnSpc>
                <a:spcPct val="90000"/>
              </a:lnSpc>
              <a:spcBef>
                <a:spcPts val="0"/>
              </a:spcBef>
              <a:buClrTx/>
              <a:buSzTx/>
              <a:buNone/>
              <a:defRPr b="0" spc="-52" sz="5200">
                <a:solidFill>
                  <a:srgbClr val="000000"/>
                </a:solidFill>
                <a:latin typeface="Proxima Nova Semibold"/>
                <a:ea typeface="Proxima Nova Semibold"/>
                <a:cs typeface="Proxima Nova Semibold"/>
                <a:sym typeface="Proxima Nova Semibold"/>
              </a:defRPr>
            </a:lvl4pPr>
            <a:lvl5pPr marL="0" indent="1828800">
              <a:lnSpc>
                <a:spcPct val="90000"/>
              </a:lnSpc>
              <a:spcBef>
                <a:spcPts val="0"/>
              </a:spcBef>
              <a:buClrTx/>
              <a:buSzTx/>
              <a:buNone/>
              <a:defRPr b="0" spc="-52" sz="5200">
                <a:solidFill>
                  <a:srgbClr val="000000"/>
                </a:solidFill>
                <a:latin typeface="Proxima Nova Semibold"/>
                <a:ea typeface="Proxima Nova Semibold"/>
                <a:cs typeface="Proxima Nova Semibold"/>
                <a:sym typeface="Proxima Nova Semibold"/>
              </a:defRPr>
            </a:lvl5pPr>
          </a:lstStyle>
          <a:p>
            <a:pPr/>
            <a:r>
              <a:t>Presentation Subtitle</a:t>
            </a:r>
          </a:p>
          <a:p>
            <a:pPr lvl="1"/>
            <a:r>
              <a:t/>
            </a:r>
          </a:p>
          <a:p>
            <a:pPr lvl="2"/>
            <a:r>
              <a:t/>
            </a:r>
          </a:p>
          <a:p>
            <a:pPr lvl="3"/>
            <a:r>
              <a:t/>
            </a:r>
          </a:p>
          <a:p>
            <a:pPr lvl="4"/>
            <a:r>
              <a:t/>
            </a:r>
          </a:p>
        </p:txBody>
      </p:sp>
      <p:sp>
        <p:nvSpPr>
          <p:cNvPr id="13" name="Presentation Title"/>
          <p:cNvSpPr txBox="1"/>
          <p:nvPr>
            <p:ph type="title" hasCustomPrompt="1"/>
          </p:nvPr>
        </p:nvSpPr>
        <p:spPr>
          <a:xfrm>
            <a:off x="1219200" y="3127375"/>
            <a:ext cx="21945600" cy="5524500"/>
          </a:xfrm>
          <a:prstGeom prst="rect">
            <a:avLst/>
          </a:prstGeom>
        </p:spPr>
        <p:txBody>
          <a:bodyPr/>
          <a:lstStyle>
            <a:lvl1pPr defTabSz="584200">
              <a:defRPr spc="-220" sz="22000">
                <a:solidFill>
                  <a:srgbClr val="FFFFFF"/>
                </a:solidFill>
              </a:defRPr>
            </a:lvl1pPr>
          </a:lstStyle>
          <a:p>
            <a:pPr/>
            <a:r>
              <a:t>Presentation Title</a:t>
            </a:r>
          </a:p>
        </p:txBody>
      </p:sp>
      <p:sp>
        <p:nvSpPr>
          <p:cNvPr id="14"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amp; Photo">
    <p:bg>
      <p:bgPr>
        <a:noFill/>
      </p:bgPr>
    </p:bg>
    <p:spTree>
      <p:nvGrpSpPr>
        <p:cNvPr id="1" name=""/>
        <p:cNvGrpSpPr/>
        <p:nvPr/>
      </p:nvGrpSpPr>
      <p:grpSpPr>
        <a:xfrm>
          <a:off x="0" y="0"/>
          <a:ext cx="0" cy="0"/>
          <a:chOff x="0" y="0"/>
          <a:chExt cx="0" cy="0"/>
        </a:xfrm>
      </p:grpSpPr>
      <p:sp>
        <p:nvSpPr>
          <p:cNvPr id="21" name="Two adults wearing outfits with bold, solid colors—green, blue, pink, and yellow"/>
          <p:cNvSpPr/>
          <p:nvPr>
            <p:ph type="pic" idx="21"/>
          </p:nvPr>
        </p:nvSpPr>
        <p:spPr>
          <a:xfrm>
            <a:off x="-38100" y="-267934"/>
            <a:ext cx="24472902" cy="14251868"/>
          </a:xfrm>
          <a:prstGeom prst="rect">
            <a:avLst/>
          </a:prstGeom>
        </p:spPr>
        <p:txBody>
          <a:bodyPr lIns="91439" tIns="45719" rIns="91439" bIns="45719">
            <a:noAutofit/>
          </a:bodyPr>
          <a:lstStyle/>
          <a:p>
            <a:pPr/>
          </a:p>
        </p:txBody>
      </p:sp>
      <p:sp>
        <p:nvSpPr>
          <p:cNvPr id="22" name="Body Level One…"/>
          <p:cNvSpPr txBox="1"/>
          <p:nvPr>
            <p:ph type="body" sz="quarter" idx="1" hasCustomPrompt="1"/>
          </p:nvPr>
        </p:nvSpPr>
        <p:spPr>
          <a:xfrm>
            <a:off x="1219200" y="8648700"/>
            <a:ext cx="21945600" cy="2095500"/>
          </a:xfrm>
          <a:prstGeom prst="rect">
            <a:avLst/>
          </a:prstGeom>
        </p:spPr>
        <p:txBody>
          <a:bodyPr/>
          <a:lstStyle>
            <a:lvl1pPr marL="0" indent="0">
              <a:lnSpc>
                <a:spcPct val="90000"/>
              </a:lnSpc>
              <a:spcBef>
                <a:spcPts val="0"/>
              </a:spcBef>
              <a:buClrTx/>
              <a:buSzTx/>
              <a:buNone/>
              <a:defRPr b="0" spc="-52" sz="5200">
                <a:solidFill>
                  <a:srgbClr val="FFFFFF"/>
                </a:solidFill>
                <a:latin typeface="Proxima Nova Semibold"/>
                <a:ea typeface="Proxima Nova Semibold"/>
                <a:cs typeface="Proxima Nova Semibold"/>
                <a:sym typeface="Proxima Nova Semibold"/>
              </a:defRPr>
            </a:lvl1pPr>
            <a:lvl2pPr marL="0" indent="457200">
              <a:lnSpc>
                <a:spcPct val="90000"/>
              </a:lnSpc>
              <a:spcBef>
                <a:spcPts val="0"/>
              </a:spcBef>
              <a:buClrTx/>
              <a:buSzTx/>
              <a:buNone/>
              <a:defRPr b="0" spc="-52" sz="5200">
                <a:solidFill>
                  <a:srgbClr val="FFFFFF"/>
                </a:solidFill>
                <a:latin typeface="Proxima Nova Semibold"/>
                <a:ea typeface="Proxima Nova Semibold"/>
                <a:cs typeface="Proxima Nova Semibold"/>
                <a:sym typeface="Proxima Nova Semibold"/>
              </a:defRPr>
            </a:lvl2pPr>
            <a:lvl3pPr marL="0" indent="914400">
              <a:lnSpc>
                <a:spcPct val="90000"/>
              </a:lnSpc>
              <a:spcBef>
                <a:spcPts val="0"/>
              </a:spcBef>
              <a:buClrTx/>
              <a:buSzTx/>
              <a:buNone/>
              <a:defRPr b="0" spc="-52" sz="5200">
                <a:solidFill>
                  <a:srgbClr val="FFFFFF"/>
                </a:solidFill>
                <a:latin typeface="Proxima Nova Semibold"/>
                <a:ea typeface="Proxima Nova Semibold"/>
                <a:cs typeface="Proxima Nova Semibold"/>
                <a:sym typeface="Proxima Nova Semibold"/>
              </a:defRPr>
            </a:lvl3pPr>
            <a:lvl4pPr marL="0" indent="1371600">
              <a:lnSpc>
                <a:spcPct val="90000"/>
              </a:lnSpc>
              <a:spcBef>
                <a:spcPts val="0"/>
              </a:spcBef>
              <a:buClrTx/>
              <a:buSzTx/>
              <a:buNone/>
              <a:defRPr b="0" spc="-52" sz="5200">
                <a:solidFill>
                  <a:srgbClr val="FFFFFF"/>
                </a:solidFill>
                <a:latin typeface="Proxima Nova Semibold"/>
                <a:ea typeface="Proxima Nova Semibold"/>
                <a:cs typeface="Proxima Nova Semibold"/>
                <a:sym typeface="Proxima Nova Semibold"/>
              </a:defRPr>
            </a:lvl4pPr>
            <a:lvl5pPr marL="0" indent="1828800">
              <a:lnSpc>
                <a:spcPct val="90000"/>
              </a:lnSpc>
              <a:spcBef>
                <a:spcPts val="0"/>
              </a:spcBef>
              <a:buClrTx/>
              <a:buSzTx/>
              <a:buNone/>
              <a:defRPr b="0" spc="-52" sz="5200">
                <a:solidFill>
                  <a:srgbClr val="FFFFFF"/>
                </a:solidFill>
                <a:latin typeface="Proxima Nova Semibold"/>
                <a:ea typeface="Proxima Nova Semibold"/>
                <a:cs typeface="Proxima Nova Semibold"/>
                <a:sym typeface="Proxima Nova Semibold"/>
              </a:defRPr>
            </a:lvl5pPr>
          </a:lstStyle>
          <a:p>
            <a:pPr/>
            <a:r>
              <a:t>Presentation Subtitle</a:t>
            </a:r>
          </a:p>
          <a:p>
            <a:pPr lvl="1"/>
            <a:r>
              <a:t/>
            </a:r>
          </a:p>
          <a:p>
            <a:pPr lvl="2"/>
            <a:r>
              <a:t/>
            </a:r>
          </a:p>
          <a:p>
            <a:pPr lvl="3"/>
            <a:r>
              <a:t/>
            </a:r>
          </a:p>
          <a:p>
            <a:pPr lvl="4"/>
            <a:r>
              <a:t/>
            </a:r>
          </a:p>
        </p:txBody>
      </p:sp>
      <p:sp>
        <p:nvSpPr>
          <p:cNvPr id="23" name="Presentation Title"/>
          <p:cNvSpPr txBox="1"/>
          <p:nvPr>
            <p:ph type="title" hasCustomPrompt="1"/>
          </p:nvPr>
        </p:nvSpPr>
        <p:spPr>
          <a:xfrm>
            <a:off x="1219200" y="3124200"/>
            <a:ext cx="21945600" cy="5524500"/>
          </a:xfrm>
          <a:prstGeom prst="rect">
            <a:avLst/>
          </a:prstGeom>
        </p:spPr>
        <p:txBody>
          <a:bodyPr/>
          <a:lstStyle>
            <a:lvl1pPr defTabSz="584200">
              <a:defRPr spc="-220" sz="22000">
                <a:solidFill>
                  <a:srgbClr val="FFFFFF"/>
                </a:solidFill>
              </a:defRPr>
            </a:lvl1pPr>
          </a:lstStyle>
          <a:p>
            <a:pPr/>
            <a:r>
              <a:t>Presentation Title</a:t>
            </a:r>
          </a:p>
        </p:txBody>
      </p:sp>
      <p:sp>
        <p:nvSpPr>
          <p:cNvPr id="24" name="Author and Date"/>
          <p:cNvSpPr txBox="1"/>
          <p:nvPr>
            <p:ph type="body" sz="quarter" idx="22" hasCustomPrompt="1"/>
          </p:nvPr>
        </p:nvSpPr>
        <p:spPr>
          <a:xfrm>
            <a:off x="1219200" y="2438400"/>
            <a:ext cx="21945600" cy="711200"/>
          </a:xfrm>
          <a:prstGeom prst="rect">
            <a:avLst/>
          </a:prstGeom>
        </p:spPr>
        <p:txBody>
          <a:bodyPr anchor="ctr"/>
          <a:lstStyle>
            <a:lvl1pPr marL="0" indent="0" defTabSz="825500">
              <a:lnSpc>
                <a:spcPct val="120000"/>
              </a:lnSpc>
              <a:spcBef>
                <a:spcPts val="0"/>
              </a:spcBef>
              <a:buClrTx/>
              <a:buSzTx/>
              <a:buNone/>
              <a:defRPr b="0" cap="all" sz="3600">
                <a:solidFill>
                  <a:srgbClr val="FFFFFF"/>
                </a:solidFill>
                <a:latin typeface="Proxima Nova Extrabold"/>
                <a:ea typeface="Proxima Nova Extrabold"/>
                <a:cs typeface="Proxima Nova Extrabold"/>
                <a:sym typeface="Proxima Nova Extrabold"/>
              </a:defRPr>
            </a:lvl1pPr>
          </a:lstStyle>
          <a:p>
            <a:pPr/>
            <a:r>
              <a:t>Author and Date</a:t>
            </a:r>
          </a:p>
        </p:txBody>
      </p:sp>
      <p:sp>
        <p:nvSpPr>
          <p:cNvPr id="25"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amp; Photo Alt">
    <p:bg>
      <p:bgPr>
        <a:solidFill>
          <a:srgbClr val="00BFF3"/>
        </a:solidFill>
      </p:bgPr>
    </p:bg>
    <p:spTree>
      <p:nvGrpSpPr>
        <p:cNvPr id="1" name=""/>
        <p:cNvGrpSpPr/>
        <p:nvPr/>
      </p:nvGrpSpPr>
      <p:grpSpPr>
        <a:xfrm>
          <a:off x="0" y="0"/>
          <a:ext cx="0" cy="0"/>
          <a:chOff x="0" y="0"/>
          <a:chExt cx="0" cy="0"/>
        </a:xfrm>
      </p:grpSpPr>
      <p:sp>
        <p:nvSpPr>
          <p:cNvPr id="32" name="Body Level One…"/>
          <p:cNvSpPr txBox="1"/>
          <p:nvPr>
            <p:ph type="body" sz="quarter" idx="1" hasCustomPrompt="1"/>
          </p:nvPr>
        </p:nvSpPr>
        <p:spPr>
          <a:xfrm>
            <a:off x="19100800" y="8229600"/>
            <a:ext cx="4584700" cy="3123704"/>
          </a:xfrm>
          <a:prstGeom prst="rect">
            <a:avLst/>
          </a:prstGeom>
        </p:spPr>
        <p:txBody>
          <a:bodyPr/>
          <a:lstStyle>
            <a:lvl1pPr marL="0" indent="0">
              <a:lnSpc>
                <a:spcPct val="100000"/>
              </a:lnSpc>
              <a:spcBef>
                <a:spcPts val="0"/>
              </a:spcBef>
              <a:buClrTx/>
              <a:buSzTx/>
              <a:buNone/>
              <a:defRPr b="0" spc="-32" sz="3200">
                <a:solidFill>
                  <a:srgbClr val="FFFFFF"/>
                </a:solidFill>
                <a:latin typeface="Proxima Nova Semibold"/>
                <a:ea typeface="Proxima Nova Semibold"/>
                <a:cs typeface="Proxima Nova Semibold"/>
                <a:sym typeface="Proxima Nova Semibold"/>
              </a:defRPr>
            </a:lvl1pPr>
            <a:lvl2pPr marL="0" indent="457200">
              <a:lnSpc>
                <a:spcPct val="100000"/>
              </a:lnSpc>
              <a:spcBef>
                <a:spcPts val="0"/>
              </a:spcBef>
              <a:buClrTx/>
              <a:buSzTx/>
              <a:buNone/>
              <a:defRPr b="0" spc="-32" sz="3200">
                <a:solidFill>
                  <a:srgbClr val="FFFFFF"/>
                </a:solidFill>
                <a:latin typeface="Proxima Nova Semibold"/>
                <a:ea typeface="Proxima Nova Semibold"/>
                <a:cs typeface="Proxima Nova Semibold"/>
                <a:sym typeface="Proxima Nova Semibold"/>
              </a:defRPr>
            </a:lvl2pPr>
            <a:lvl3pPr marL="0" indent="914400">
              <a:lnSpc>
                <a:spcPct val="100000"/>
              </a:lnSpc>
              <a:spcBef>
                <a:spcPts val="0"/>
              </a:spcBef>
              <a:buClrTx/>
              <a:buSzTx/>
              <a:buNone/>
              <a:defRPr b="0" spc="-32" sz="3200">
                <a:solidFill>
                  <a:srgbClr val="FFFFFF"/>
                </a:solidFill>
                <a:latin typeface="Proxima Nova Semibold"/>
                <a:ea typeface="Proxima Nova Semibold"/>
                <a:cs typeface="Proxima Nova Semibold"/>
                <a:sym typeface="Proxima Nova Semibold"/>
              </a:defRPr>
            </a:lvl3pPr>
            <a:lvl4pPr marL="0" indent="1371600">
              <a:lnSpc>
                <a:spcPct val="100000"/>
              </a:lnSpc>
              <a:spcBef>
                <a:spcPts val="0"/>
              </a:spcBef>
              <a:buClrTx/>
              <a:buSzTx/>
              <a:buNone/>
              <a:defRPr b="0" spc="-32" sz="3200">
                <a:solidFill>
                  <a:srgbClr val="FFFFFF"/>
                </a:solidFill>
                <a:latin typeface="Proxima Nova Semibold"/>
                <a:ea typeface="Proxima Nova Semibold"/>
                <a:cs typeface="Proxima Nova Semibold"/>
                <a:sym typeface="Proxima Nova Semibold"/>
              </a:defRPr>
            </a:lvl4pPr>
            <a:lvl5pPr marL="0" indent="1828800">
              <a:lnSpc>
                <a:spcPct val="100000"/>
              </a:lnSpc>
              <a:spcBef>
                <a:spcPts val="0"/>
              </a:spcBef>
              <a:buClrTx/>
              <a:buSzTx/>
              <a:buNone/>
              <a:defRPr b="0" spc="-32" sz="3200">
                <a:solidFill>
                  <a:srgbClr val="FFFFFF"/>
                </a:solidFill>
                <a:latin typeface="Proxima Nova Semibold"/>
                <a:ea typeface="Proxima Nova Semibold"/>
                <a:cs typeface="Proxima Nova Semibold"/>
                <a:sym typeface="Proxima Nova Semibold"/>
              </a:defRPr>
            </a:lvl5pPr>
          </a:lstStyle>
          <a:p>
            <a:pPr/>
            <a:r>
              <a:t>Caption Text</a:t>
            </a:r>
          </a:p>
          <a:p>
            <a:pPr lvl="1"/>
            <a:r>
              <a:t/>
            </a:r>
          </a:p>
          <a:p>
            <a:pPr lvl="2"/>
            <a:r>
              <a:t/>
            </a:r>
          </a:p>
          <a:p>
            <a:pPr lvl="3"/>
            <a:r>
              <a:t/>
            </a:r>
          </a:p>
          <a:p>
            <a:pPr lvl="4"/>
            <a:r>
              <a:t/>
            </a:r>
          </a:p>
        </p:txBody>
      </p:sp>
      <p:sp>
        <p:nvSpPr>
          <p:cNvPr id="33" name="A person’s lower body with blue pants and green shoes on a yellow and pink floor"/>
          <p:cNvSpPr/>
          <p:nvPr>
            <p:ph type="pic" idx="21"/>
          </p:nvPr>
        </p:nvSpPr>
        <p:spPr>
          <a:xfrm>
            <a:off x="528828" y="0"/>
            <a:ext cx="17992344" cy="12001500"/>
          </a:xfrm>
          <a:prstGeom prst="rect">
            <a:avLst/>
          </a:prstGeom>
        </p:spPr>
        <p:txBody>
          <a:bodyPr lIns="91439" tIns="45719" rIns="91439" bIns="45719">
            <a:noAutofit/>
          </a:bodyPr>
          <a:lstStyle/>
          <a:p>
            <a:pPr/>
          </a:p>
        </p:txBody>
      </p:sp>
      <p:sp>
        <p:nvSpPr>
          <p:cNvPr id="34" name="Slide Title"/>
          <p:cNvSpPr txBox="1"/>
          <p:nvPr>
            <p:ph type="title" hasCustomPrompt="1"/>
          </p:nvPr>
        </p:nvSpPr>
        <p:spPr>
          <a:xfrm>
            <a:off x="635000" y="7937906"/>
            <a:ext cx="17780000" cy="5651592"/>
          </a:xfrm>
          <a:prstGeom prst="rect">
            <a:avLst/>
          </a:prstGeom>
        </p:spPr>
        <p:txBody>
          <a:bodyPr anchor="b"/>
          <a:lstStyle>
            <a:lvl1pPr algn="ctr" defTabSz="584200">
              <a:defRPr spc="-220" sz="22000">
                <a:solidFill>
                  <a:srgbClr val="FFD74C"/>
                </a:solidFill>
              </a:defRPr>
            </a:lvl1pPr>
          </a:lstStyle>
          <a:p>
            <a:pPr/>
            <a:r>
              <a:t>Slide Title</a:t>
            </a:r>
          </a:p>
        </p:txBody>
      </p:sp>
      <p:sp>
        <p:nvSpPr>
          <p:cNvPr id="35" name="Line"/>
          <p:cNvSpPr/>
          <p:nvPr/>
        </p:nvSpPr>
        <p:spPr>
          <a:xfrm>
            <a:off x="19169012" y="11874500"/>
            <a:ext cx="1549401" cy="0"/>
          </a:xfrm>
          <a:prstGeom prst="ellipse">
            <a:avLst/>
          </a:prstGeom>
          <a:ln w="254000">
            <a:solidFill>
              <a:srgbClr val="FFD74C"/>
            </a:solidFill>
            <a:miter lim="400000"/>
          </a:ln>
        </p:spPr>
        <p:txBody>
          <a:bodyPr lIns="0" tIns="0" rIns="0" bIns="0" anchor="ctr"/>
          <a:lstStyle/>
          <a:p>
            <a:pPr>
              <a:lnSpc>
                <a:spcPct val="120000"/>
              </a:lnSpc>
              <a:defRPr cap="all" sz="3000">
                <a:solidFill>
                  <a:srgbClr val="FFFFFF"/>
                </a:solidFill>
                <a:latin typeface="Proxima Nova Extrabold"/>
                <a:ea typeface="Proxima Nova Extrabold"/>
                <a:cs typeface="Proxima Nova Extrabold"/>
                <a:sym typeface="Proxima Nova Extrabold"/>
              </a:defRPr>
            </a:pPr>
          </a:p>
        </p:txBody>
      </p:sp>
      <p:sp>
        <p:nvSpPr>
          <p:cNvPr id="36"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amp; Bullets">
    <p:spTree>
      <p:nvGrpSpPr>
        <p:cNvPr id="1" name=""/>
        <p:cNvGrpSpPr/>
        <p:nvPr/>
      </p:nvGrpSpPr>
      <p:grpSpPr>
        <a:xfrm>
          <a:off x="0" y="0"/>
          <a:ext cx="0" cy="0"/>
          <a:chOff x="0" y="0"/>
          <a:chExt cx="0" cy="0"/>
        </a:xfrm>
      </p:grpSpPr>
      <p:sp>
        <p:nvSpPr>
          <p:cNvPr id="43" name="Body Level One…"/>
          <p:cNvSpPr txBox="1"/>
          <p:nvPr>
            <p:ph type="body" idx="1" hasCustomPrompt="1"/>
          </p:nvPr>
        </p:nvSpPr>
        <p:spPr>
          <a:prstGeom prst="rect">
            <a:avLst/>
          </a:prstGeom>
        </p:spPr>
        <p:txBody>
          <a:bodyPr/>
          <a:lstStyle/>
          <a:p>
            <a:pPr/>
            <a:r>
              <a:t>Slide bullet text</a:t>
            </a:r>
          </a:p>
          <a:p>
            <a:pPr lvl="1"/>
            <a:r>
              <a:t/>
            </a:r>
          </a:p>
          <a:p>
            <a:pPr lvl="2"/>
            <a:r>
              <a:t/>
            </a:r>
          </a:p>
          <a:p>
            <a:pPr lvl="3"/>
            <a:r>
              <a:t/>
            </a:r>
          </a:p>
          <a:p>
            <a:pPr lvl="4"/>
            <a:r>
              <a:t/>
            </a:r>
          </a:p>
        </p:txBody>
      </p:sp>
      <p:sp>
        <p:nvSpPr>
          <p:cNvPr id="44" name="Slide Title"/>
          <p:cNvSpPr txBox="1"/>
          <p:nvPr>
            <p:ph type="title" hasCustomPrompt="1"/>
          </p:nvPr>
        </p:nvSpPr>
        <p:spPr>
          <a:prstGeom prst="rect">
            <a:avLst/>
          </a:prstGeom>
        </p:spPr>
        <p:txBody>
          <a:bodyPr/>
          <a:lstStyle/>
          <a:p>
            <a:pPr/>
            <a:r>
              <a:t>Slide Title</a:t>
            </a:r>
          </a:p>
        </p:txBody>
      </p:sp>
      <p:sp>
        <p:nvSpPr>
          <p:cNvPr id="45"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Bullets">
    <p:spTree>
      <p:nvGrpSpPr>
        <p:cNvPr id="1" name=""/>
        <p:cNvGrpSpPr/>
        <p:nvPr/>
      </p:nvGrpSpPr>
      <p:grpSpPr>
        <a:xfrm>
          <a:off x="0" y="0"/>
          <a:ext cx="0" cy="0"/>
          <a:chOff x="0" y="0"/>
          <a:chExt cx="0" cy="0"/>
        </a:xfrm>
      </p:grpSpPr>
      <p:sp>
        <p:nvSpPr>
          <p:cNvPr id="52" name="Body Level One…"/>
          <p:cNvSpPr txBox="1"/>
          <p:nvPr>
            <p:ph type="body" idx="1" hasCustomPrompt="1"/>
          </p:nvPr>
        </p:nvSpPr>
        <p:spPr>
          <a:prstGeom prst="rect">
            <a:avLst/>
          </a:prstGeom>
        </p:spPr>
        <p:txBody>
          <a:bodyPr numCol="2" spcCol="1097280"/>
          <a:lstStyle/>
          <a:p>
            <a:pPr/>
            <a:r>
              <a:t>Slide bullet text</a:t>
            </a:r>
          </a:p>
          <a:p>
            <a:pPr lvl="1"/>
            <a:r>
              <a:t/>
            </a:r>
          </a:p>
          <a:p>
            <a:pPr lvl="2"/>
            <a:r>
              <a:t/>
            </a:r>
          </a:p>
          <a:p>
            <a:pPr lvl="3"/>
            <a:r>
              <a:t/>
            </a:r>
          </a:p>
          <a:p>
            <a:pPr lvl="4"/>
            <a:r>
              <a:t/>
            </a:r>
          </a:p>
        </p:txBody>
      </p:sp>
      <p:sp>
        <p:nvSpPr>
          <p:cNvPr id="53"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6.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Bullets &amp; Photo">
    <p:spTree>
      <p:nvGrpSpPr>
        <p:cNvPr id="1" name=""/>
        <p:cNvGrpSpPr/>
        <p:nvPr/>
      </p:nvGrpSpPr>
      <p:grpSpPr>
        <a:xfrm>
          <a:off x="0" y="0"/>
          <a:ext cx="0" cy="0"/>
          <a:chOff x="0" y="0"/>
          <a:chExt cx="0" cy="0"/>
        </a:xfrm>
      </p:grpSpPr>
      <p:sp>
        <p:nvSpPr>
          <p:cNvPr id="60" name="Body Level One…"/>
          <p:cNvSpPr txBox="1"/>
          <p:nvPr>
            <p:ph type="body" sz="quarter" idx="1" hasCustomPrompt="1"/>
          </p:nvPr>
        </p:nvSpPr>
        <p:spPr>
          <a:xfrm>
            <a:off x="1219200" y="6311900"/>
            <a:ext cx="8356600" cy="6184900"/>
          </a:xfrm>
          <a:prstGeom prst="rect">
            <a:avLst/>
          </a:prstGeom>
        </p:spPr>
        <p:txBody>
          <a:bodyPr/>
          <a:lstStyle/>
          <a:p>
            <a:pPr/>
            <a:r>
              <a:t>Slide bullet text</a:t>
            </a:r>
          </a:p>
          <a:p>
            <a:pPr lvl="1"/>
            <a:r>
              <a:t/>
            </a:r>
          </a:p>
          <a:p>
            <a:pPr lvl="2"/>
            <a:r>
              <a:t/>
            </a:r>
          </a:p>
          <a:p>
            <a:pPr lvl="3"/>
            <a:r>
              <a:t/>
            </a:r>
          </a:p>
          <a:p>
            <a:pPr lvl="4"/>
            <a:r>
              <a:t/>
            </a:r>
          </a:p>
        </p:txBody>
      </p:sp>
      <p:sp>
        <p:nvSpPr>
          <p:cNvPr id="61" name="Slide Title"/>
          <p:cNvSpPr txBox="1"/>
          <p:nvPr>
            <p:ph type="title" hasCustomPrompt="1"/>
          </p:nvPr>
        </p:nvSpPr>
        <p:spPr>
          <a:xfrm>
            <a:off x="1219200" y="2439639"/>
            <a:ext cx="8356600" cy="3068291"/>
          </a:xfrm>
          <a:prstGeom prst="rect">
            <a:avLst/>
          </a:prstGeom>
        </p:spPr>
        <p:txBody>
          <a:bodyPr/>
          <a:lstStyle>
            <a:lvl1pPr>
              <a:defRPr spc="-100" sz="10000"/>
            </a:lvl1pPr>
          </a:lstStyle>
          <a:p>
            <a:pPr/>
            <a:r>
              <a:t>Slide Title</a:t>
            </a:r>
          </a:p>
        </p:txBody>
      </p:sp>
      <p:sp>
        <p:nvSpPr>
          <p:cNvPr id="62" name="Rectangle"/>
          <p:cNvSpPr/>
          <p:nvPr/>
        </p:nvSpPr>
        <p:spPr>
          <a:xfrm>
            <a:off x="10795000" y="0"/>
            <a:ext cx="13614400" cy="13716000"/>
          </a:xfrm>
          <a:prstGeom prst="rect">
            <a:avLst/>
          </a:prstGeom>
          <a:solidFill>
            <a:srgbClr val="00BFF3"/>
          </a:solidFill>
          <a:ln w="12700">
            <a:miter lim="400000"/>
          </a:ln>
        </p:spPr>
        <p:txBody>
          <a:bodyPr lIns="50800" tIns="50800" rIns="50800" bIns="50800" anchor="ctr"/>
          <a:lstStyle/>
          <a:p>
            <a:pPr>
              <a:lnSpc>
                <a:spcPct val="120000"/>
              </a:lnSpc>
              <a:defRPr cap="all" sz="3000">
                <a:solidFill>
                  <a:srgbClr val="FFFFFF"/>
                </a:solidFill>
                <a:latin typeface="Proxima Nova Extrabold"/>
                <a:ea typeface="Proxima Nova Extrabold"/>
                <a:cs typeface="Proxima Nova Extrabold"/>
                <a:sym typeface="Proxima Nova Extrabold"/>
              </a:defRPr>
            </a:pPr>
          </a:p>
        </p:txBody>
      </p:sp>
      <p:sp>
        <p:nvSpPr>
          <p:cNvPr id="63" name="Partial view of a building exterior painted yellow with blue window shutters and a curtained doorway"/>
          <p:cNvSpPr/>
          <p:nvPr>
            <p:ph type="pic" idx="21"/>
          </p:nvPr>
        </p:nvSpPr>
        <p:spPr>
          <a:xfrm>
            <a:off x="9156700" y="-38100"/>
            <a:ext cx="19693467" cy="13106400"/>
          </a:xfrm>
          <a:prstGeom prst="rect">
            <a:avLst/>
          </a:prstGeom>
        </p:spPr>
        <p:txBody>
          <a:bodyPr lIns="91439" tIns="45719" rIns="91439" bIns="45719">
            <a:noAutofit/>
          </a:bodyPr>
          <a:lstStyle/>
          <a:p>
            <a:pPr/>
          </a:p>
        </p:txBody>
      </p:sp>
      <p:sp>
        <p:nvSpPr>
          <p:cNvPr id="64" name="Author and Date"/>
          <p:cNvSpPr txBox="1"/>
          <p:nvPr>
            <p:ph type="body" sz="quarter" idx="22" hasCustomPrompt="1"/>
          </p:nvPr>
        </p:nvSpPr>
        <p:spPr>
          <a:xfrm>
            <a:off x="1219200" y="1646935"/>
            <a:ext cx="8356600" cy="770129"/>
          </a:xfrm>
          <a:prstGeom prst="rect">
            <a:avLst/>
          </a:prstGeom>
        </p:spPr>
        <p:txBody>
          <a:bodyPr anchor="ctr"/>
          <a:lstStyle>
            <a:lvl1pPr marL="0" indent="0">
              <a:lnSpc>
                <a:spcPct val="120000"/>
              </a:lnSpc>
              <a:spcBef>
                <a:spcPts val="0"/>
              </a:spcBef>
              <a:buClrTx/>
              <a:buSzTx/>
              <a:buNone/>
              <a:defRPr b="0" cap="all" sz="3600">
                <a:solidFill>
                  <a:srgbClr val="00C7FC"/>
                </a:solidFill>
                <a:latin typeface="Proxima Nova Extrabold"/>
                <a:ea typeface="Proxima Nova Extrabold"/>
                <a:cs typeface="Proxima Nova Extrabold"/>
                <a:sym typeface="Proxima Nova Extrabold"/>
              </a:defRPr>
            </a:lvl1pPr>
          </a:lstStyle>
          <a:p>
            <a:pPr/>
            <a:r>
              <a:t>Author and Date</a:t>
            </a:r>
          </a:p>
        </p:txBody>
      </p:sp>
      <p:sp>
        <p:nvSpPr>
          <p:cNvPr id="65"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7.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Section">
    <p:bg>
      <p:bgPr>
        <a:solidFill>
          <a:srgbClr val="00BFF3"/>
        </a:solidFill>
      </p:bgPr>
    </p:bg>
    <p:spTree>
      <p:nvGrpSpPr>
        <p:cNvPr id="1" name=""/>
        <p:cNvGrpSpPr/>
        <p:nvPr/>
      </p:nvGrpSpPr>
      <p:grpSpPr>
        <a:xfrm>
          <a:off x="0" y="0"/>
          <a:ext cx="0" cy="0"/>
          <a:chOff x="0" y="0"/>
          <a:chExt cx="0" cy="0"/>
        </a:xfrm>
      </p:grpSpPr>
      <p:sp>
        <p:nvSpPr>
          <p:cNvPr id="72" name="Section Title"/>
          <p:cNvSpPr txBox="1"/>
          <p:nvPr>
            <p:ph type="title" hasCustomPrompt="1"/>
          </p:nvPr>
        </p:nvSpPr>
        <p:spPr>
          <a:xfrm>
            <a:off x="1219200" y="4064000"/>
            <a:ext cx="21945600" cy="5930900"/>
          </a:xfrm>
          <a:prstGeom prst="rect">
            <a:avLst/>
          </a:prstGeom>
        </p:spPr>
        <p:txBody>
          <a:bodyPr anchor="ctr"/>
          <a:lstStyle>
            <a:lvl1pPr marL="431800" indent="-431800">
              <a:defRPr spc="0">
                <a:solidFill>
                  <a:srgbClr val="FFFFFF"/>
                </a:solidFill>
              </a:defRPr>
            </a:lvl1pPr>
          </a:lstStyle>
          <a:p>
            <a:pPr/>
            <a:r>
              <a:t>Section Title</a:t>
            </a:r>
          </a:p>
        </p:txBody>
      </p:sp>
      <p:sp>
        <p:nvSpPr>
          <p:cNvPr id="73"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8.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Only">
    <p:spTree>
      <p:nvGrpSpPr>
        <p:cNvPr id="1" name=""/>
        <p:cNvGrpSpPr/>
        <p:nvPr/>
      </p:nvGrpSpPr>
      <p:grpSpPr>
        <a:xfrm>
          <a:off x="0" y="0"/>
          <a:ext cx="0" cy="0"/>
          <a:chOff x="0" y="0"/>
          <a:chExt cx="0" cy="0"/>
        </a:xfrm>
      </p:grpSpPr>
      <p:sp>
        <p:nvSpPr>
          <p:cNvPr id="80" name="Slide Title"/>
          <p:cNvSpPr txBox="1"/>
          <p:nvPr>
            <p:ph type="title" hasCustomPrompt="1"/>
          </p:nvPr>
        </p:nvSpPr>
        <p:spPr>
          <a:prstGeom prst="rect">
            <a:avLst/>
          </a:prstGeom>
        </p:spPr>
        <p:txBody>
          <a:bodyPr/>
          <a:lstStyle/>
          <a:p>
            <a:pPr/>
            <a:r>
              <a:t>Slide Title</a:t>
            </a:r>
          </a:p>
        </p:txBody>
      </p:sp>
      <p:sp>
        <p:nvSpPr>
          <p:cNvPr id="81"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9.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Agenda">
    <p:bg>
      <p:bgPr>
        <a:solidFill>
          <a:srgbClr val="FFC617"/>
        </a:solidFill>
      </p:bgPr>
    </p:bg>
    <p:spTree>
      <p:nvGrpSpPr>
        <p:cNvPr id="1" name=""/>
        <p:cNvGrpSpPr/>
        <p:nvPr/>
      </p:nvGrpSpPr>
      <p:grpSpPr>
        <a:xfrm>
          <a:off x="0" y="0"/>
          <a:ext cx="0" cy="0"/>
          <a:chOff x="0" y="0"/>
          <a:chExt cx="0" cy="0"/>
        </a:xfrm>
      </p:grpSpPr>
      <p:sp>
        <p:nvSpPr>
          <p:cNvPr id="88" name="Agenda Title"/>
          <p:cNvSpPr txBox="1"/>
          <p:nvPr>
            <p:ph type="title" hasCustomPrompt="1"/>
          </p:nvPr>
        </p:nvSpPr>
        <p:spPr>
          <a:prstGeom prst="rect">
            <a:avLst/>
          </a:prstGeom>
        </p:spPr>
        <p:txBody>
          <a:bodyPr/>
          <a:lstStyle>
            <a:lvl1pPr>
              <a:lnSpc>
                <a:spcPct val="60000"/>
              </a:lnSpc>
              <a:defRPr>
                <a:solidFill>
                  <a:srgbClr val="FFFFFF"/>
                </a:solidFill>
              </a:defRPr>
            </a:lvl1pPr>
          </a:lstStyle>
          <a:p>
            <a:pPr/>
            <a:r>
              <a:t>Agenda Title</a:t>
            </a:r>
          </a:p>
        </p:txBody>
      </p:sp>
      <p:sp>
        <p:nvSpPr>
          <p:cNvPr id="89" name="Body Level One…"/>
          <p:cNvSpPr txBox="1"/>
          <p:nvPr>
            <p:ph type="body" idx="1" hasCustomPrompt="1"/>
          </p:nvPr>
        </p:nvSpPr>
        <p:spPr>
          <a:xfrm>
            <a:off x="1219200" y="3594100"/>
            <a:ext cx="21945600" cy="8902700"/>
          </a:xfrm>
          <a:prstGeom prst="rect">
            <a:avLst/>
          </a:prstGeom>
        </p:spPr>
        <p:txBody>
          <a:bodyPr/>
          <a:lstStyle>
            <a:lvl1pPr marL="0" indent="0" defTabSz="825500">
              <a:lnSpc>
                <a:spcPct val="140000"/>
              </a:lnSpc>
              <a:spcBef>
                <a:spcPts val="0"/>
              </a:spcBef>
              <a:buClrTx/>
              <a:buSzTx/>
              <a:buNone/>
              <a:defRPr spc="-53" sz="5400">
                <a:solidFill>
                  <a:srgbClr val="000000"/>
                </a:solidFill>
              </a:defRPr>
            </a:lvl1pPr>
            <a:lvl2pPr marL="0" indent="457200" defTabSz="825500">
              <a:lnSpc>
                <a:spcPct val="140000"/>
              </a:lnSpc>
              <a:spcBef>
                <a:spcPts val="0"/>
              </a:spcBef>
              <a:buClrTx/>
              <a:buSzTx/>
              <a:buNone/>
              <a:defRPr spc="-53" sz="5400">
                <a:solidFill>
                  <a:srgbClr val="000000"/>
                </a:solidFill>
              </a:defRPr>
            </a:lvl2pPr>
            <a:lvl3pPr marL="0" indent="914400" defTabSz="825500">
              <a:lnSpc>
                <a:spcPct val="140000"/>
              </a:lnSpc>
              <a:spcBef>
                <a:spcPts val="0"/>
              </a:spcBef>
              <a:buClrTx/>
              <a:buSzTx/>
              <a:buNone/>
              <a:defRPr spc="-53" sz="5400">
                <a:solidFill>
                  <a:srgbClr val="000000"/>
                </a:solidFill>
              </a:defRPr>
            </a:lvl3pPr>
            <a:lvl4pPr marL="0" indent="1371600" defTabSz="825500">
              <a:lnSpc>
                <a:spcPct val="140000"/>
              </a:lnSpc>
              <a:spcBef>
                <a:spcPts val="0"/>
              </a:spcBef>
              <a:buClrTx/>
              <a:buSzTx/>
              <a:buNone/>
              <a:defRPr spc="-53" sz="5400">
                <a:solidFill>
                  <a:srgbClr val="000000"/>
                </a:solidFill>
              </a:defRPr>
            </a:lvl4pPr>
            <a:lvl5pPr marL="0" indent="1828800" defTabSz="825500">
              <a:lnSpc>
                <a:spcPct val="140000"/>
              </a:lnSpc>
              <a:spcBef>
                <a:spcPts val="0"/>
              </a:spcBef>
              <a:buClrTx/>
              <a:buSzTx/>
              <a:buNone/>
              <a:defRPr spc="-53" sz="5400">
                <a:solidFill>
                  <a:srgbClr val="000000"/>
                </a:solidFill>
              </a:defRPr>
            </a:lvl5pPr>
          </a:lstStyle>
          <a:p>
            <a:pPr/>
            <a:r>
              <a:t>Agenda Topics</a:t>
            </a:r>
          </a:p>
          <a:p>
            <a:pPr lvl="1"/>
            <a:r>
              <a:t/>
            </a:r>
          </a:p>
          <a:p>
            <a:pPr lvl="2"/>
            <a:r>
              <a:t/>
            </a:r>
          </a:p>
          <a:p>
            <a:pPr lvl="3"/>
            <a:r>
              <a:t/>
            </a:r>
          </a:p>
          <a:p>
            <a:pPr lvl="4"/>
            <a:r>
              <a:t/>
            </a:r>
          </a:p>
        </p:txBody>
      </p:sp>
      <p:sp>
        <p:nvSpPr>
          <p:cNvPr id="90"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0.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Statement">
    <p:bg>
      <p:bgPr>
        <a:solidFill>
          <a:schemeClr val="accent6"/>
        </a:solidFill>
      </p:bgPr>
    </p:bg>
    <p:spTree>
      <p:nvGrpSpPr>
        <p:cNvPr id="1" name=""/>
        <p:cNvGrpSpPr/>
        <p:nvPr/>
      </p:nvGrpSpPr>
      <p:grpSpPr>
        <a:xfrm>
          <a:off x="0" y="0"/>
          <a:ext cx="0" cy="0"/>
          <a:chOff x="0" y="0"/>
          <a:chExt cx="0" cy="0"/>
        </a:xfrm>
      </p:grpSpPr>
      <p:sp>
        <p:nvSpPr>
          <p:cNvPr id="97" name="Body Level One…"/>
          <p:cNvSpPr txBox="1"/>
          <p:nvPr>
            <p:ph type="body" sz="half" idx="1" hasCustomPrompt="1"/>
          </p:nvPr>
        </p:nvSpPr>
        <p:spPr>
          <a:xfrm>
            <a:off x="1219200" y="4763675"/>
            <a:ext cx="21945600" cy="4192883"/>
          </a:xfrm>
          <a:prstGeom prst="rect">
            <a:avLst/>
          </a:prstGeom>
        </p:spPr>
        <p:txBody>
          <a:bodyPr anchor="ctr"/>
          <a:lstStyle>
            <a:lvl1pPr marL="0" indent="0" algn="ctr">
              <a:lnSpc>
                <a:spcPct val="70000"/>
              </a:lnSpc>
              <a:spcBef>
                <a:spcPts val="0"/>
              </a:spcBef>
              <a:buClrTx/>
              <a:buSzTx/>
              <a:buNone/>
              <a:defRPr b="0" cap="all" sz="14000">
                <a:solidFill>
                  <a:srgbClr val="FFFFFF"/>
                </a:solidFill>
                <a:latin typeface="+mn-lt"/>
                <a:ea typeface="+mn-ea"/>
                <a:cs typeface="+mn-cs"/>
                <a:sym typeface="Druk Medium"/>
              </a:defRPr>
            </a:lvl1pPr>
            <a:lvl2pPr marL="0" indent="457200" algn="ctr">
              <a:lnSpc>
                <a:spcPct val="70000"/>
              </a:lnSpc>
              <a:spcBef>
                <a:spcPts val="0"/>
              </a:spcBef>
              <a:buClrTx/>
              <a:buSzTx/>
              <a:buNone/>
              <a:defRPr b="0" cap="all" sz="14000">
                <a:solidFill>
                  <a:srgbClr val="FFFFFF"/>
                </a:solidFill>
                <a:latin typeface="+mn-lt"/>
                <a:ea typeface="+mn-ea"/>
                <a:cs typeface="+mn-cs"/>
                <a:sym typeface="Druk Medium"/>
              </a:defRPr>
            </a:lvl2pPr>
            <a:lvl3pPr marL="0" indent="914400" algn="ctr">
              <a:lnSpc>
                <a:spcPct val="70000"/>
              </a:lnSpc>
              <a:spcBef>
                <a:spcPts val="0"/>
              </a:spcBef>
              <a:buClrTx/>
              <a:buSzTx/>
              <a:buNone/>
              <a:defRPr b="0" cap="all" sz="14000">
                <a:solidFill>
                  <a:srgbClr val="FFFFFF"/>
                </a:solidFill>
                <a:latin typeface="+mn-lt"/>
                <a:ea typeface="+mn-ea"/>
                <a:cs typeface="+mn-cs"/>
                <a:sym typeface="Druk Medium"/>
              </a:defRPr>
            </a:lvl3pPr>
            <a:lvl4pPr marL="0" indent="1371600" algn="ctr">
              <a:lnSpc>
                <a:spcPct val="70000"/>
              </a:lnSpc>
              <a:spcBef>
                <a:spcPts val="0"/>
              </a:spcBef>
              <a:buClrTx/>
              <a:buSzTx/>
              <a:buNone/>
              <a:defRPr b="0" cap="all" sz="14000">
                <a:solidFill>
                  <a:srgbClr val="FFFFFF"/>
                </a:solidFill>
                <a:latin typeface="+mn-lt"/>
                <a:ea typeface="+mn-ea"/>
                <a:cs typeface="+mn-cs"/>
                <a:sym typeface="Druk Medium"/>
              </a:defRPr>
            </a:lvl4pPr>
            <a:lvl5pPr marL="0" indent="1828800" algn="ctr">
              <a:lnSpc>
                <a:spcPct val="70000"/>
              </a:lnSpc>
              <a:spcBef>
                <a:spcPts val="0"/>
              </a:spcBef>
              <a:buClrTx/>
              <a:buSzTx/>
              <a:buNone/>
              <a:defRPr b="0" cap="all" sz="14000">
                <a:solidFill>
                  <a:srgbClr val="FFFFFF"/>
                </a:solidFill>
                <a:latin typeface="+mn-lt"/>
                <a:ea typeface="+mn-ea"/>
                <a:cs typeface="+mn-cs"/>
                <a:sym typeface="Druk Medium"/>
              </a:defRPr>
            </a:lvl5pPr>
          </a:lstStyle>
          <a:p>
            <a:pPr/>
            <a:r>
              <a:t>Statement</a:t>
            </a:r>
          </a:p>
          <a:p>
            <a:pPr lvl="1"/>
            <a:r>
              <a:t/>
            </a:r>
          </a:p>
          <a:p>
            <a:pPr lvl="2"/>
            <a:r>
              <a:t/>
            </a:r>
          </a:p>
          <a:p>
            <a:pPr lvl="3"/>
            <a:r>
              <a:t/>
            </a:r>
          </a:p>
          <a:p>
            <a:pPr lvl="4"/>
            <a:r>
              <a:t/>
            </a:r>
          </a:p>
        </p:txBody>
      </p:sp>
      <p:sp>
        <p:nvSpPr>
          <p:cNvPr id="98"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Big Fact">
    <p:bg>
      <p:bgPr>
        <a:solidFill>
          <a:srgbClr val="FFC617"/>
        </a:solidFill>
      </p:bgPr>
    </p:bg>
    <p:spTree>
      <p:nvGrpSpPr>
        <p:cNvPr id="1" name=""/>
        <p:cNvGrpSpPr/>
        <p:nvPr/>
      </p:nvGrpSpPr>
      <p:grpSpPr>
        <a:xfrm>
          <a:off x="0" y="0"/>
          <a:ext cx="0" cy="0"/>
          <a:chOff x="0" y="0"/>
          <a:chExt cx="0" cy="0"/>
        </a:xfrm>
      </p:grpSpPr>
      <p:sp>
        <p:nvSpPr>
          <p:cNvPr id="105" name="Body Level One…"/>
          <p:cNvSpPr txBox="1"/>
          <p:nvPr>
            <p:ph type="body" idx="1" hasCustomPrompt="1"/>
          </p:nvPr>
        </p:nvSpPr>
        <p:spPr>
          <a:xfrm>
            <a:off x="1219200" y="2334623"/>
            <a:ext cx="21945600" cy="7612249"/>
          </a:xfrm>
          <a:prstGeom prst="rect">
            <a:avLst/>
          </a:prstGeom>
        </p:spPr>
        <p:txBody>
          <a:bodyPr anchor="b"/>
          <a:lstStyle>
            <a:lvl1pPr marL="0" indent="0" algn="ctr">
              <a:lnSpc>
                <a:spcPct val="70000"/>
              </a:lnSpc>
              <a:spcBef>
                <a:spcPts val="0"/>
              </a:spcBef>
              <a:buClrTx/>
              <a:buSzTx/>
              <a:buNone/>
              <a:defRPr b="0" cap="all" spc="-500" sz="50000">
                <a:solidFill>
                  <a:srgbClr val="FFFFFF"/>
                </a:solidFill>
                <a:latin typeface="+mn-lt"/>
                <a:ea typeface="+mn-ea"/>
                <a:cs typeface="+mn-cs"/>
                <a:sym typeface="Druk Medium"/>
              </a:defRPr>
            </a:lvl1pPr>
            <a:lvl2pPr marL="0" indent="457200" algn="ctr">
              <a:lnSpc>
                <a:spcPct val="70000"/>
              </a:lnSpc>
              <a:spcBef>
                <a:spcPts val="0"/>
              </a:spcBef>
              <a:buClrTx/>
              <a:buSzTx/>
              <a:buNone/>
              <a:defRPr b="0" cap="all" spc="-500" sz="50000">
                <a:solidFill>
                  <a:srgbClr val="FFFFFF"/>
                </a:solidFill>
                <a:latin typeface="+mn-lt"/>
                <a:ea typeface="+mn-ea"/>
                <a:cs typeface="+mn-cs"/>
                <a:sym typeface="Druk Medium"/>
              </a:defRPr>
            </a:lvl2pPr>
            <a:lvl3pPr marL="0" indent="914400" algn="ctr">
              <a:lnSpc>
                <a:spcPct val="70000"/>
              </a:lnSpc>
              <a:spcBef>
                <a:spcPts val="0"/>
              </a:spcBef>
              <a:buClrTx/>
              <a:buSzTx/>
              <a:buNone/>
              <a:defRPr b="0" cap="all" spc="-500" sz="50000">
                <a:solidFill>
                  <a:srgbClr val="FFFFFF"/>
                </a:solidFill>
                <a:latin typeface="+mn-lt"/>
                <a:ea typeface="+mn-ea"/>
                <a:cs typeface="+mn-cs"/>
                <a:sym typeface="Druk Medium"/>
              </a:defRPr>
            </a:lvl3pPr>
            <a:lvl4pPr marL="0" indent="1371600" algn="ctr">
              <a:lnSpc>
                <a:spcPct val="70000"/>
              </a:lnSpc>
              <a:spcBef>
                <a:spcPts val="0"/>
              </a:spcBef>
              <a:buClrTx/>
              <a:buSzTx/>
              <a:buNone/>
              <a:defRPr b="0" cap="all" spc="-500" sz="50000">
                <a:solidFill>
                  <a:srgbClr val="FFFFFF"/>
                </a:solidFill>
                <a:latin typeface="+mn-lt"/>
                <a:ea typeface="+mn-ea"/>
                <a:cs typeface="+mn-cs"/>
                <a:sym typeface="Druk Medium"/>
              </a:defRPr>
            </a:lvl4pPr>
            <a:lvl5pPr marL="0" indent="1828800" algn="ctr">
              <a:lnSpc>
                <a:spcPct val="70000"/>
              </a:lnSpc>
              <a:spcBef>
                <a:spcPts val="0"/>
              </a:spcBef>
              <a:buClrTx/>
              <a:buSzTx/>
              <a:buNone/>
              <a:defRPr b="0" cap="all" spc="-500" sz="50000">
                <a:solidFill>
                  <a:srgbClr val="FFFFFF"/>
                </a:solidFill>
                <a:latin typeface="+mn-lt"/>
                <a:ea typeface="+mn-ea"/>
                <a:cs typeface="+mn-cs"/>
                <a:sym typeface="Druk Medium"/>
              </a:defRPr>
            </a:lvl5pPr>
          </a:lstStyle>
          <a:p>
            <a:pPr/>
            <a:r>
              <a:t>100%</a:t>
            </a:r>
          </a:p>
          <a:p>
            <a:pPr lvl="1"/>
            <a:r>
              <a:t/>
            </a:r>
          </a:p>
          <a:p>
            <a:pPr lvl="2"/>
            <a:r>
              <a:t/>
            </a:r>
          </a:p>
          <a:p>
            <a:pPr lvl="3"/>
            <a:r>
              <a:t/>
            </a:r>
          </a:p>
          <a:p>
            <a:pPr lvl="4"/>
            <a:r>
              <a:t/>
            </a:r>
          </a:p>
        </p:txBody>
      </p:sp>
      <p:sp>
        <p:nvSpPr>
          <p:cNvPr id="106" name="Fact information"/>
          <p:cNvSpPr txBox="1"/>
          <p:nvPr>
            <p:ph type="body" sz="quarter" idx="21" hasCustomPrompt="1"/>
          </p:nvPr>
        </p:nvSpPr>
        <p:spPr>
          <a:xfrm>
            <a:off x="1219200" y="9436100"/>
            <a:ext cx="21945599" cy="629921"/>
          </a:xfrm>
          <a:prstGeom prst="rect">
            <a:avLst/>
          </a:prstGeom>
        </p:spPr>
        <p:txBody>
          <a:bodyPr/>
          <a:lstStyle>
            <a:lvl1pPr marL="0" indent="0" algn="ctr">
              <a:lnSpc>
                <a:spcPct val="110000"/>
              </a:lnSpc>
              <a:spcBef>
                <a:spcPts val="0"/>
              </a:spcBef>
              <a:buClrTx/>
              <a:buSzTx/>
              <a:buNone/>
              <a:defRPr b="0" cap="all" spc="-32" sz="3200">
                <a:solidFill>
                  <a:srgbClr val="000000"/>
                </a:solidFill>
                <a:latin typeface="Proxima Nova Extrabold"/>
                <a:ea typeface="Proxima Nova Extrabold"/>
                <a:cs typeface="Proxima Nova Extrabold"/>
                <a:sym typeface="Proxima Nova Extrabold"/>
              </a:defRPr>
            </a:lvl1pPr>
          </a:lstStyle>
          <a:p>
            <a:pPr/>
            <a:r>
              <a:t>Fact information</a:t>
            </a:r>
          </a:p>
        </p:txBody>
      </p:sp>
      <p:sp>
        <p:nvSpPr>
          <p:cNvPr id="107"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Quote">
    <p:bg>
      <p:bgPr>
        <a:solidFill>
          <a:srgbClr val="00BFF3"/>
        </a:solidFill>
      </p:bgPr>
    </p:bg>
    <p:spTree>
      <p:nvGrpSpPr>
        <p:cNvPr id="1" name=""/>
        <p:cNvGrpSpPr/>
        <p:nvPr/>
      </p:nvGrpSpPr>
      <p:grpSpPr>
        <a:xfrm>
          <a:off x="0" y="0"/>
          <a:ext cx="0" cy="0"/>
          <a:chOff x="0" y="0"/>
          <a:chExt cx="0" cy="0"/>
        </a:xfrm>
      </p:grpSpPr>
      <p:sp>
        <p:nvSpPr>
          <p:cNvPr id="114" name="Body Level One…"/>
          <p:cNvSpPr txBox="1"/>
          <p:nvPr>
            <p:ph type="body" sz="half" idx="1" hasCustomPrompt="1"/>
          </p:nvPr>
        </p:nvSpPr>
        <p:spPr>
          <a:xfrm>
            <a:off x="3771900" y="4464048"/>
            <a:ext cx="16840200" cy="4883152"/>
          </a:xfrm>
          <a:prstGeom prst="rect">
            <a:avLst/>
          </a:prstGeom>
        </p:spPr>
        <p:txBody>
          <a:bodyPr anchor="ctr"/>
          <a:lstStyle>
            <a:lvl1pPr marL="431800" indent="-431800" defTabSz="825500">
              <a:lnSpc>
                <a:spcPct val="70000"/>
              </a:lnSpc>
              <a:spcBef>
                <a:spcPts val="0"/>
              </a:spcBef>
              <a:buClrTx/>
              <a:buSzTx/>
              <a:buNone/>
              <a:defRPr b="0" cap="all" sz="14000">
                <a:solidFill>
                  <a:srgbClr val="FFFFFF"/>
                </a:solidFill>
                <a:latin typeface="+mn-lt"/>
                <a:ea typeface="+mn-ea"/>
                <a:cs typeface="+mn-cs"/>
                <a:sym typeface="Druk Medium"/>
              </a:defRPr>
            </a:lvl1pPr>
            <a:lvl2pPr marL="431800" indent="25400" defTabSz="825500">
              <a:lnSpc>
                <a:spcPct val="70000"/>
              </a:lnSpc>
              <a:spcBef>
                <a:spcPts val="0"/>
              </a:spcBef>
              <a:buClrTx/>
              <a:buSzTx/>
              <a:buNone/>
              <a:defRPr b="0" cap="all" sz="14000">
                <a:solidFill>
                  <a:srgbClr val="FFFFFF"/>
                </a:solidFill>
                <a:latin typeface="+mn-lt"/>
                <a:ea typeface="+mn-ea"/>
                <a:cs typeface="+mn-cs"/>
                <a:sym typeface="Druk Medium"/>
              </a:defRPr>
            </a:lvl2pPr>
            <a:lvl3pPr marL="431800" indent="482600" defTabSz="825500">
              <a:lnSpc>
                <a:spcPct val="70000"/>
              </a:lnSpc>
              <a:spcBef>
                <a:spcPts val="0"/>
              </a:spcBef>
              <a:buClrTx/>
              <a:buSzTx/>
              <a:buNone/>
              <a:defRPr b="0" cap="all" sz="14000">
                <a:solidFill>
                  <a:srgbClr val="FFFFFF"/>
                </a:solidFill>
                <a:latin typeface="+mn-lt"/>
                <a:ea typeface="+mn-ea"/>
                <a:cs typeface="+mn-cs"/>
                <a:sym typeface="Druk Medium"/>
              </a:defRPr>
            </a:lvl3pPr>
            <a:lvl4pPr marL="431800" indent="939800" defTabSz="825500">
              <a:lnSpc>
                <a:spcPct val="70000"/>
              </a:lnSpc>
              <a:spcBef>
                <a:spcPts val="0"/>
              </a:spcBef>
              <a:buClrTx/>
              <a:buSzTx/>
              <a:buNone/>
              <a:defRPr b="0" cap="all" sz="14000">
                <a:solidFill>
                  <a:srgbClr val="FFFFFF"/>
                </a:solidFill>
                <a:latin typeface="+mn-lt"/>
                <a:ea typeface="+mn-ea"/>
                <a:cs typeface="+mn-cs"/>
                <a:sym typeface="Druk Medium"/>
              </a:defRPr>
            </a:lvl4pPr>
            <a:lvl5pPr marL="431800" indent="1397000" defTabSz="825500">
              <a:lnSpc>
                <a:spcPct val="70000"/>
              </a:lnSpc>
              <a:spcBef>
                <a:spcPts val="0"/>
              </a:spcBef>
              <a:buClrTx/>
              <a:buSzTx/>
              <a:buNone/>
              <a:defRPr b="0" cap="all" sz="14000">
                <a:solidFill>
                  <a:srgbClr val="FFFFFF"/>
                </a:solidFill>
                <a:latin typeface="+mn-lt"/>
                <a:ea typeface="+mn-ea"/>
                <a:cs typeface="+mn-cs"/>
                <a:sym typeface="Druk Medium"/>
              </a:defRPr>
            </a:lvl5pPr>
          </a:lstStyle>
          <a:p>
            <a:pPr/>
            <a:r>
              <a:t>“Notable Quote”</a:t>
            </a:r>
          </a:p>
          <a:p>
            <a:pPr lvl="1"/>
            <a:r>
              <a:t/>
            </a:r>
          </a:p>
          <a:p>
            <a:pPr lvl="2"/>
            <a:r>
              <a:t/>
            </a:r>
          </a:p>
          <a:p>
            <a:pPr lvl="3"/>
            <a:r>
              <a:t/>
            </a:r>
          </a:p>
          <a:p>
            <a:pPr lvl="4"/>
            <a:r>
              <a:t/>
            </a:r>
          </a:p>
        </p:txBody>
      </p:sp>
      <p:sp>
        <p:nvSpPr>
          <p:cNvPr id="115" name="Attribution"/>
          <p:cNvSpPr txBox="1"/>
          <p:nvPr>
            <p:ph type="body" sz="quarter" idx="21" hasCustomPrompt="1"/>
          </p:nvPr>
        </p:nvSpPr>
        <p:spPr>
          <a:xfrm>
            <a:off x="4203700" y="9372600"/>
            <a:ext cx="16840200" cy="680721"/>
          </a:xfrm>
          <a:prstGeom prst="rect">
            <a:avLst/>
          </a:prstGeom>
        </p:spPr>
        <p:txBody>
          <a:bodyPr/>
          <a:lstStyle>
            <a:lvl1pPr marL="0" indent="0" defTabSz="825500">
              <a:lnSpc>
                <a:spcPts val="3600"/>
              </a:lnSpc>
              <a:spcBef>
                <a:spcPts val="0"/>
              </a:spcBef>
              <a:buClrTx/>
              <a:buSzTx/>
              <a:buNone/>
              <a:defRPr b="0" cap="all" spc="-32" sz="3200">
                <a:solidFill>
                  <a:srgbClr val="FFFFFF"/>
                </a:solidFill>
                <a:latin typeface="Proxima Nova Extrabold"/>
                <a:ea typeface="Proxima Nova Extrabold"/>
                <a:cs typeface="Proxima Nova Extrabold"/>
                <a:sym typeface="Proxima Nova Extrabold"/>
              </a:defRPr>
            </a:lvl1pPr>
          </a:lstStyle>
          <a:p>
            <a:pPr/>
            <a:r>
              <a:t>Attribution</a:t>
            </a:r>
          </a:p>
        </p:txBody>
      </p:sp>
      <p:sp>
        <p:nvSpPr>
          <p:cNvPr id="116"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Photo - 3 Up">
    <p:spTree>
      <p:nvGrpSpPr>
        <p:cNvPr id="1" name=""/>
        <p:cNvGrpSpPr/>
        <p:nvPr/>
      </p:nvGrpSpPr>
      <p:grpSpPr>
        <a:xfrm>
          <a:off x="0" y="0"/>
          <a:ext cx="0" cy="0"/>
          <a:chOff x="0" y="0"/>
          <a:chExt cx="0" cy="0"/>
        </a:xfrm>
      </p:grpSpPr>
      <p:sp>
        <p:nvSpPr>
          <p:cNvPr id="123" name="A person’s lower body with blue pants and green shoes on a yellow and pink floor"/>
          <p:cNvSpPr/>
          <p:nvPr>
            <p:ph type="pic" sz="half" idx="21"/>
          </p:nvPr>
        </p:nvSpPr>
        <p:spPr>
          <a:xfrm>
            <a:off x="635000" y="6832600"/>
            <a:ext cx="12877800" cy="8589928"/>
          </a:xfrm>
          <a:prstGeom prst="rect">
            <a:avLst/>
          </a:prstGeom>
        </p:spPr>
        <p:txBody>
          <a:bodyPr lIns="91439" tIns="45719" rIns="91439" bIns="45719">
            <a:noAutofit/>
          </a:bodyPr>
          <a:lstStyle/>
          <a:p>
            <a:pPr/>
          </a:p>
        </p:txBody>
      </p:sp>
      <p:sp>
        <p:nvSpPr>
          <p:cNvPr id="124" name="Two adults wearing outfits with bold, solid colors—green, blue, pink, and yellow"/>
          <p:cNvSpPr/>
          <p:nvPr>
            <p:ph type="pic" sz="half" idx="22"/>
          </p:nvPr>
        </p:nvSpPr>
        <p:spPr>
          <a:xfrm>
            <a:off x="88900" y="-177800"/>
            <a:ext cx="14008100" cy="8157658"/>
          </a:xfrm>
          <a:prstGeom prst="rect">
            <a:avLst/>
          </a:prstGeom>
        </p:spPr>
        <p:txBody>
          <a:bodyPr lIns="91439" tIns="45719" rIns="91439" bIns="45719">
            <a:noAutofit/>
          </a:bodyPr>
          <a:lstStyle/>
          <a:p>
            <a:pPr/>
          </a:p>
        </p:txBody>
      </p:sp>
      <p:sp>
        <p:nvSpPr>
          <p:cNvPr id="125" name="Person blowing pink bubblegum against a solid pink and blue background"/>
          <p:cNvSpPr/>
          <p:nvPr>
            <p:ph type="pic" idx="23"/>
          </p:nvPr>
        </p:nvSpPr>
        <p:spPr>
          <a:xfrm>
            <a:off x="12814300" y="-355600"/>
            <a:ext cx="12033950" cy="18034000"/>
          </a:xfrm>
          <a:prstGeom prst="rect">
            <a:avLst/>
          </a:prstGeom>
        </p:spPr>
        <p:txBody>
          <a:bodyPr lIns="91439" tIns="45719" rIns="91439" bIns="45719">
            <a:noAutofit/>
          </a:bodyPr>
          <a:lstStyle/>
          <a:p>
            <a:pPr/>
          </a:p>
        </p:txBody>
      </p:sp>
      <p:sp>
        <p:nvSpPr>
          <p:cNvPr id="126"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Photo">
    <p:spTree>
      <p:nvGrpSpPr>
        <p:cNvPr id="1" name=""/>
        <p:cNvGrpSpPr/>
        <p:nvPr/>
      </p:nvGrpSpPr>
      <p:grpSpPr>
        <a:xfrm>
          <a:off x="0" y="0"/>
          <a:ext cx="0" cy="0"/>
          <a:chOff x="0" y="0"/>
          <a:chExt cx="0" cy="0"/>
        </a:xfrm>
      </p:grpSpPr>
      <p:sp>
        <p:nvSpPr>
          <p:cNvPr id="133" name="A person’s lower body with blue pants and green shoes on a yellow and pink floor"/>
          <p:cNvSpPr/>
          <p:nvPr>
            <p:ph type="pic" idx="21"/>
          </p:nvPr>
        </p:nvSpPr>
        <p:spPr>
          <a:xfrm>
            <a:off x="635000" y="-1181110"/>
            <a:ext cx="23114000" cy="15417820"/>
          </a:xfrm>
          <a:prstGeom prst="rect">
            <a:avLst/>
          </a:prstGeom>
        </p:spPr>
        <p:txBody>
          <a:bodyPr lIns="91439" tIns="45719" rIns="91439" bIns="45719">
            <a:noAutofit/>
          </a:bodyPr>
          <a:lstStyle/>
          <a:p>
            <a:pPr/>
          </a:p>
        </p:txBody>
      </p:sp>
      <p:sp>
        <p:nvSpPr>
          <p:cNvPr id="134"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Blank">
    <p:spTree>
      <p:nvGrpSpPr>
        <p:cNvPr id="1" name=""/>
        <p:cNvGrpSpPr/>
        <p:nvPr/>
      </p:nvGrpSpPr>
      <p:grpSpPr>
        <a:xfrm>
          <a:off x="0" y="0"/>
          <a:ext cx="0" cy="0"/>
          <a:chOff x="0" y="0"/>
          <a:chExt cx="0" cy="0"/>
        </a:xfrm>
      </p:grpSpPr>
      <p:sp>
        <p:nvSpPr>
          <p:cNvPr id="141"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9" Type="http://schemas.openxmlformats.org/officeDocument/2006/relationships/slideLayout" Target="../slideLayouts/slideLayout8.xml"/><Relationship Id="rId10" Type="http://schemas.openxmlformats.org/officeDocument/2006/relationships/slideLayout" Target="../slideLayouts/slideLayout9.xml"/><Relationship Id="rId11" Type="http://schemas.openxmlformats.org/officeDocument/2006/relationships/slideLayout" Target="../slideLayouts/slideLayout10.xml"/><Relationship Id="rId12" Type="http://schemas.openxmlformats.org/officeDocument/2006/relationships/slideLayout" Target="../slideLayouts/slideLayout11.xml"/><Relationship Id="rId13" Type="http://schemas.openxmlformats.org/officeDocument/2006/relationships/slideLayout" Target="../slideLayouts/slideLayout12.xml"/><Relationship Id="rId14" Type="http://schemas.openxmlformats.org/officeDocument/2006/relationships/slideLayout" Target="../slideLayouts/slideLayout13.xml"/><Relationship Id="rId15" Type="http://schemas.openxmlformats.org/officeDocument/2006/relationships/slideLayout" Target="../slideLayouts/slideLayout14.xml"/><Relationship Id="rId16" Type="http://schemas.openxmlformats.org/officeDocument/2006/relationships/slideLayout" Target="../slideLayouts/slideLayout15.xml"/></Relationships>

</file>

<file path=ppt/slideMasters/slideMaster1.xml><?xml version="1.0" encoding="utf-8"?>
<p:sld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bg>
      <p:bgPr>
        <a:solidFill>
          <a:srgbClr val="FFFFFF"/>
        </a:solidFill>
      </p:bgPr>
    </p:bg>
    <p:spTree>
      <p:nvGrpSpPr>
        <p:cNvPr id="1" name=""/>
        <p:cNvGrpSpPr/>
        <p:nvPr/>
      </p:nvGrpSpPr>
      <p:grpSpPr>
        <a:xfrm>
          <a:off x="0" y="0"/>
          <a:ext cx="0" cy="0"/>
          <a:chOff x="0" y="0"/>
          <a:chExt cx="0" cy="0"/>
        </a:xfrm>
      </p:grpSpPr>
      <p:sp>
        <p:nvSpPr>
          <p:cNvPr id="2" name="Body Level One…"/>
          <p:cNvSpPr txBox="1"/>
          <p:nvPr>
            <p:ph type="body" idx="1" hasCustomPrompt="1"/>
          </p:nvPr>
        </p:nvSpPr>
        <p:spPr>
          <a:xfrm>
            <a:off x="1219200" y="3733800"/>
            <a:ext cx="21945600" cy="87630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p>
            <a:pPr/>
            <a:r>
              <a:t>Slide bullet text</a:t>
            </a:r>
          </a:p>
          <a:p>
            <a:pPr lvl="1"/>
            <a:r>
              <a:t/>
            </a:r>
          </a:p>
          <a:p>
            <a:pPr lvl="2"/>
            <a:r>
              <a:t/>
            </a:r>
          </a:p>
          <a:p>
            <a:pPr lvl="3"/>
            <a:r>
              <a:t/>
            </a:r>
          </a:p>
          <a:p>
            <a:pPr lvl="4"/>
            <a:r>
              <a:t/>
            </a:r>
          </a:p>
        </p:txBody>
      </p:sp>
      <p:sp>
        <p:nvSpPr>
          <p:cNvPr id="3" name="Slide Title"/>
          <p:cNvSpPr txBox="1"/>
          <p:nvPr>
            <p:ph type="title" hasCustomPrompt="1"/>
          </p:nvPr>
        </p:nvSpPr>
        <p:spPr>
          <a:xfrm>
            <a:off x="1219200" y="1219200"/>
            <a:ext cx="21945600" cy="22987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p>
            <a:pPr/>
            <a:r>
              <a:t>Slide Title</a:t>
            </a:r>
          </a:p>
        </p:txBody>
      </p:sp>
      <p:sp>
        <p:nvSpPr>
          <p:cNvPr id="4" name="Slide Number"/>
          <p:cNvSpPr txBox="1"/>
          <p:nvPr>
            <p:ph type="sldNum" sz="quarter" idx="2"/>
          </p:nvPr>
        </p:nvSpPr>
        <p:spPr>
          <a:xfrm>
            <a:off x="23622000" y="13080999"/>
            <a:ext cx="336728" cy="413767"/>
          </a:xfrm>
          <a:prstGeom prst="rect">
            <a:avLst/>
          </a:prstGeom>
          <a:ln w="12700">
            <a:miter lim="400000"/>
          </a:ln>
        </p:spPr>
        <p:txBody>
          <a:bodyPr wrap="none" lIns="50800" tIns="50800" rIns="50800" bIns="50800" anchor="b">
            <a:spAutoFit/>
          </a:bodyPr>
          <a:lstStyle>
            <a:lvl1pPr algn="l">
              <a:lnSpc>
                <a:spcPts val="2600"/>
              </a:lnSpc>
              <a:defRPr sz="1800">
                <a:latin typeface="Proxima Nova Medium"/>
                <a:ea typeface="Proxima Nova Medium"/>
                <a:cs typeface="Proxima Nova Medium"/>
                <a:sym typeface="Proxima Nova Medium"/>
              </a:defRPr>
            </a:lvl1pPr>
          </a:lstStyle>
          <a:p>
            <a:pPr/>
            <a:fld id="{86CB4B4D-7CA3-9044-876B-883B54F8677D}" type="slidenum"/>
          </a:p>
        </p:txBody>
      </p:sp>
    </p:spTree>
  </p:cSld>
  <p:clrMap bg1="lt1" tx1="dk1" bg2="lt2" tx2="dk2" accent1="accent1" accent2="accent2" accent3="accent3" accent4="accent4" accent5="accent5" accent6="accent6" hlink="hlink" folHlink="fol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Lst>
  <p:transition xmlns:p14="http://schemas.microsoft.com/office/powerpoint/2010/main" spd="med" advClick="1"/>
  <p:txStyles>
    <p:titleStyle>
      <a:lvl1pPr marL="0" marR="0" indent="0" algn="l" defTabSz="825500" rtl="0" latinLnBrk="0">
        <a:lnSpc>
          <a:spcPct val="70000"/>
        </a:lnSpc>
        <a:spcBef>
          <a:spcPts val="0"/>
        </a:spcBef>
        <a:spcAft>
          <a:spcPts val="0"/>
        </a:spcAft>
        <a:buClrTx/>
        <a:buSzTx/>
        <a:buFontTx/>
        <a:buNone/>
        <a:tabLst/>
        <a:defRPr b="0" baseline="0" cap="all" i="0" spc="-140" strike="noStrike" sz="14000" u="none">
          <a:solidFill>
            <a:srgbClr val="00BFF3"/>
          </a:solidFill>
          <a:uFillTx/>
          <a:latin typeface="+mn-lt"/>
          <a:ea typeface="+mn-ea"/>
          <a:cs typeface="+mn-cs"/>
          <a:sym typeface="Druk Medium"/>
        </a:defRPr>
      </a:lvl1pPr>
      <a:lvl2pPr marL="0" marR="0" indent="457200" algn="l" defTabSz="825500" rtl="0" latinLnBrk="0">
        <a:lnSpc>
          <a:spcPct val="70000"/>
        </a:lnSpc>
        <a:spcBef>
          <a:spcPts val="0"/>
        </a:spcBef>
        <a:spcAft>
          <a:spcPts val="0"/>
        </a:spcAft>
        <a:buClrTx/>
        <a:buSzTx/>
        <a:buFontTx/>
        <a:buNone/>
        <a:tabLst/>
        <a:defRPr b="0" baseline="0" cap="all" i="0" spc="-140" strike="noStrike" sz="14000" u="none">
          <a:solidFill>
            <a:srgbClr val="00BFF3"/>
          </a:solidFill>
          <a:uFillTx/>
          <a:latin typeface="+mn-lt"/>
          <a:ea typeface="+mn-ea"/>
          <a:cs typeface="+mn-cs"/>
          <a:sym typeface="Druk Medium"/>
        </a:defRPr>
      </a:lvl2pPr>
      <a:lvl3pPr marL="0" marR="0" indent="914400" algn="l" defTabSz="825500" rtl="0" latinLnBrk="0">
        <a:lnSpc>
          <a:spcPct val="70000"/>
        </a:lnSpc>
        <a:spcBef>
          <a:spcPts val="0"/>
        </a:spcBef>
        <a:spcAft>
          <a:spcPts val="0"/>
        </a:spcAft>
        <a:buClrTx/>
        <a:buSzTx/>
        <a:buFontTx/>
        <a:buNone/>
        <a:tabLst/>
        <a:defRPr b="0" baseline="0" cap="all" i="0" spc="-140" strike="noStrike" sz="14000" u="none">
          <a:solidFill>
            <a:srgbClr val="00BFF3"/>
          </a:solidFill>
          <a:uFillTx/>
          <a:latin typeface="+mn-lt"/>
          <a:ea typeface="+mn-ea"/>
          <a:cs typeface="+mn-cs"/>
          <a:sym typeface="Druk Medium"/>
        </a:defRPr>
      </a:lvl3pPr>
      <a:lvl4pPr marL="0" marR="0" indent="1371600" algn="l" defTabSz="825500" rtl="0" latinLnBrk="0">
        <a:lnSpc>
          <a:spcPct val="70000"/>
        </a:lnSpc>
        <a:spcBef>
          <a:spcPts val="0"/>
        </a:spcBef>
        <a:spcAft>
          <a:spcPts val="0"/>
        </a:spcAft>
        <a:buClrTx/>
        <a:buSzTx/>
        <a:buFontTx/>
        <a:buNone/>
        <a:tabLst/>
        <a:defRPr b="0" baseline="0" cap="all" i="0" spc="-140" strike="noStrike" sz="14000" u="none">
          <a:solidFill>
            <a:srgbClr val="00BFF3"/>
          </a:solidFill>
          <a:uFillTx/>
          <a:latin typeface="+mn-lt"/>
          <a:ea typeface="+mn-ea"/>
          <a:cs typeface="+mn-cs"/>
          <a:sym typeface="Druk Medium"/>
        </a:defRPr>
      </a:lvl4pPr>
      <a:lvl5pPr marL="0" marR="0" indent="1828800" algn="l" defTabSz="825500" rtl="0" latinLnBrk="0">
        <a:lnSpc>
          <a:spcPct val="70000"/>
        </a:lnSpc>
        <a:spcBef>
          <a:spcPts val="0"/>
        </a:spcBef>
        <a:spcAft>
          <a:spcPts val="0"/>
        </a:spcAft>
        <a:buClrTx/>
        <a:buSzTx/>
        <a:buFontTx/>
        <a:buNone/>
        <a:tabLst/>
        <a:defRPr b="0" baseline="0" cap="all" i="0" spc="-140" strike="noStrike" sz="14000" u="none">
          <a:solidFill>
            <a:srgbClr val="00BFF3"/>
          </a:solidFill>
          <a:uFillTx/>
          <a:latin typeface="+mn-lt"/>
          <a:ea typeface="+mn-ea"/>
          <a:cs typeface="+mn-cs"/>
          <a:sym typeface="Druk Medium"/>
        </a:defRPr>
      </a:lvl5pPr>
      <a:lvl6pPr marL="0" marR="0" indent="2286000" algn="l" defTabSz="825500" rtl="0" latinLnBrk="0">
        <a:lnSpc>
          <a:spcPct val="70000"/>
        </a:lnSpc>
        <a:spcBef>
          <a:spcPts val="0"/>
        </a:spcBef>
        <a:spcAft>
          <a:spcPts val="0"/>
        </a:spcAft>
        <a:buClrTx/>
        <a:buSzTx/>
        <a:buFontTx/>
        <a:buNone/>
        <a:tabLst/>
        <a:defRPr b="0" baseline="0" cap="all" i="0" spc="-140" strike="noStrike" sz="14000" u="none">
          <a:solidFill>
            <a:srgbClr val="00BFF3"/>
          </a:solidFill>
          <a:uFillTx/>
          <a:latin typeface="+mn-lt"/>
          <a:ea typeface="+mn-ea"/>
          <a:cs typeface="+mn-cs"/>
          <a:sym typeface="Druk Medium"/>
        </a:defRPr>
      </a:lvl6pPr>
      <a:lvl7pPr marL="0" marR="0" indent="2743200" algn="l" defTabSz="825500" rtl="0" latinLnBrk="0">
        <a:lnSpc>
          <a:spcPct val="70000"/>
        </a:lnSpc>
        <a:spcBef>
          <a:spcPts val="0"/>
        </a:spcBef>
        <a:spcAft>
          <a:spcPts val="0"/>
        </a:spcAft>
        <a:buClrTx/>
        <a:buSzTx/>
        <a:buFontTx/>
        <a:buNone/>
        <a:tabLst/>
        <a:defRPr b="0" baseline="0" cap="all" i="0" spc="-140" strike="noStrike" sz="14000" u="none">
          <a:solidFill>
            <a:srgbClr val="00BFF3"/>
          </a:solidFill>
          <a:uFillTx/>
          <a:latin typeface="+mn-lt"/>
          <a:ea typeface="+mn-ea"/>
          <a:cs typeface="+mn-cs"/>
          <a:sym typeface="Druk Medium"/>
        </a:defRPr>
      </a:lvl7pPr>
      <a:lvl8pPr marL="0" marR="0" indent="3200400" algn="l" defTabSz="825500" rtl="0" latinLnBrk="0">
        <a:lnSpc>
          <a:spcPct val="70000"/>
        </a:lnSpc>
        <a:spcBef>
          <a:spcPts val="0"/>
        </a:spcBef>
        <a:spcAft>
          <a:spcPts val="0"/>
        </a:spcAft>
        <a:buClrTx/>
        <a:buSzTx/>
        <a:buFontTx/>
        <a:buNone/>
        <a:tabLst/>
        <a:defRPr b="0" baseline="0" cap="all" i="0" spc="-140" strike="noStrike" sz="14000" u="none">
          <a:solidFill>
            <a:srgbClr val="00BFF3"/>
          </a:solidFill>
          <a:uFillTx/>
          <a:latin typeface="+mn-lt"/>
          <a:ea typeface="+mn-ea"/>
          <a:cs typeface="+mn-cs"/>
          <a:sym typeface="Druk Medium"/>
        </a:defRPr>
      </a:lvl8pPr>
      <a:lvl9pPr marL="0" marR="0" indent="3657600" algn="l" defTabSz="825500" rtl="0" latinLnBrk="0">
        <a:lnSpc>
          <a:spcPct val="70000"/>
        </a:lnSpc>
        <a:spcBef>
          <a:spcPts val="0"/>
        </a:spcBef>
        <a:spcAft>
          <a:spcPts val="0"/>
        </a:spcAft>
        <a:buClrTx/>
        <a:buSzTx/>
        <a:buFontTx/>
        <a:buNone/>
        <a:tabLst/>
        <a:defRPr b="0" baseline="0" cap="all" i="0" spc="-140" strike="noStrike" sz="14000" u="none">
          <a:solidFill>
            <a:srgbClr val="00BFF3"/>
          </a:solidFill>
          <a:uFillTx/>
          <a:latin typeface="+mn-lt"/>
          <a:ea typeface="+mn-ea"/>
          <a:cs typeface="+mn-cs"/>
          <a:sym typeface="Druk Medium"/>
        </a:defRPr>
      </a:lvl9pPr>
    </p:titleStyle>
    <p:bodyStyle>
      <a:lvl1pPr marL="685800" marR="0" indent="-685800" algn="l" defTabSz="584200" rtl="0" latinLnBrk="0">
        <a:lnSpc>
          <a:spcPct val="80000"/>
        </a:lnSpc>
        <a:spcBef>
          <a:spcPts val="2400"/>
        </a:spcBef>
        <a:spcAft>
          <a:spcPts val="0"/>
        </a:spcAft>
        <a:buClr>
          <a:srgbClr val="57BEF0"/>
        </a:buClr>
        <a:buSzPct val="250000"/>
        <a:buFontTx/>
        <a:buChar char="-"/>
        <a:tabLst/>
        <a:defRPr b="1" baseline="0" cap="none" i="0" spc="0" strike="noStrike" sz="4200" u="none">
          <a:solidFill>
            <a:srgbClr val="53585F"/>
          </a:solidFill>
          <a:uFillTx/>
          <a:latin typeface="Proxima Nova"/>
          <a:ea typeface="Proxima Nova"/>
          <a:cs typeface="Proxima Nova"/>
          <a:sym typeface="Proxima Nova"/>
        </a:defRPr>
      </a:lvl1pPr>
      <a:lvl2pPr marL="1371600" marR="0" indent="-685800" algn="l" defTabSz="584200" rtl="0" latinLnBrk="0">
        <a:lnSpc>
          <a:spcPct val="80000"/>
        </a:lnSpc>
        <a:spcBef>
          <a:spcPts val="2400"/>
        </a:spcBef>
        <a:spcAft>
          <a:spcPts val="0"/>
        </a:spcAft>
        <a:buClr>
          <a:srgbClr val="57BEF0"/>
        </a:buClr>
        <a:buSzPct val="250000"/>
        <a:buFontTx/>
        <a:buChar char="-"/>
        <a:tabLst/>
        <a:defRPr b="1" baseline="0" cap="none" i="0" spc="0" strike="noStrike" sz="4200" u="none">
          <a:solidFill>
            <a:srgbClr val="53585F"/>
          </a:solidFill>
          <a:uFillTx/>
          <a:latin typeface="Proxima Nova"/>
          <a:ea typeface="Proxima Nova"/>
          <a:cs typeface="Proxima Nova"/>
          <a:sym typeface="Proxima Nova"/>
        </a:defRPr>
      </a:lvl2pPr>
      <a:lvl3pPr marL="2057400" marR="0" indent="-685800" algn="l" defTabSz="584200" rtl="0" latinLnBrk="0">
        <a:lnSpc>
          <a:spcPct val="80000"/>
        </a:lnSpc>
        <a:spcBef>
          <a:spcPts val="2400"/>
        </a:spcBef>
        <a:spcAft>
          <a:spcPts val="0"/>
        </a:spcAft>
        <a:buClr>
          <a:srgbClr val="57BEF0"/>
        </a:buClr>
        <a:buSzPct val="250000"/>
        <a:buFontTx/>
        <a:buChar char="-"/>
        <a:tabLst/>
        <a:defRPr b="1" baseline="0" cap="none" i="0" spc="0" strike="noStrike" sz="4200" u="none">
          <a:solidFill>
            <a:srgbClr val="53585F"/>
          </a:solidFill>
          <a:uFillTx/>
          <a:latin typeface="Proxima Nova"/>
          <a:ea typeface="Proxima Nova"/>
          <a:cs typeface="Proxima Nova"/>
          <a:sym typeface="Proxima Nova"/>
        </a:defRPr>
      </a:lvl3pPr>
      <a:lvl4pPr marL="2743200" marR="0" indent="-685800" algn="l" defTabSz="584200" rtl="0" latinLnBrk="0">
        <a:lnSpc>
          <a:spcPct val="80000"/>
        </a:lnSpc>
        <a:spcBef>
          <a:spcPts val="2400"/>
        </a:spcBef>
        <a:spcAft>
          <a:spcPts val="0"/>
        </a:spcAft>
        <a:buClr>
          <a:srgbClr val="57BEF0"/>
        </a:buClr>
        <a:buSzPct val="250000"/>
        <a:buFontTx/>
        <a:buChar char="-"/>
        <a:tabLst/>
        <a:defRPr b="1" baseline="0" cap="none" i="0" spc="0" strike="noStrike" sz="4200" u="none">
          <a:solidFill>
            <a:srgbClr val="53585F"/>
          </a:solidFill>
          <a:uFillTx/>
          <a:latin typeface="Proxima Nova"/>
          <a:ea typeface="Proxima Nova"/>
          <a:cs typeface="Proxima Nova"/>
          <a:sym typeface="Proxima Nova"/>
        </a:defRPr>
      </a:lvl4pPr>
      <a:lvl5pPr marL="3429000" marR="0" indent="-685800" algn="l" defTabSz="584200" rtl="0" latinLnBrk="0">
        <a:lnSpc>
          <a:spcPct val="80000"/>
        </a:lnSpc>
        <a:spcBef>
          <a:spcPts val="2400"/>
        </a:spcBef>
        <a:spcAft>
          <a:spcPts val="0"/>
        </a:spcAft>
        <a:buClr>
          <a:srgbClr val="57BEF0"/>
        </a:buClr>
        <a:buSzPct val="250000"/>
        <a:buFontTx/>
        <a:buChar char="-"/>
        <a:tabLst/>
        <a:defRPr b="1" baseline="0" cap="none" i="0" spc="0" strike="noStrike" sz="4200" u="none">
          <a:solidFill>
            <a:srgbClr val="53585F"/>
          </a:solidFill>
          <a:uFillTx/>
          <a:latin typeface="Proxima Nova"/>
          <a:ea typeface="Proxima Nova"/>
          <a:cs typeface="Proxima Nova"/>
          <a:sym typeface="Proxima Nova"/>
        </a:defRPr>
      </a:lvl5pPr>
      <a:lvl6pPr marL="4114800" marR="0" indent="-685800" algn="l" defTabSz="584200" rtl="0" latinLnBrk="0">
        <a:lnSpc>
          <a:spcPct val="80000"/>
        </a:lnSpc>
        <a:spcBef>
          <a:spcPts val="2400"/>
        </a:spcBef>
        <a:spcAft>
          <a:spcPts val="0"/>
        </a:spcAft>
        <a:buClr>
          <a:srgbClr val="57BEF0"/>
        </a:buClr>
        <a:buSzPct val="250000"/>
        <a:buFontTx/>
        <a:buChar char="-"/>
        <a:tabLst/>
        <a:defRPr b="1" baseline="0" cap="none" i="0" spc="0" strike="noStrike" sz="4200" u="none">
          <a:solidFill>
            <a:srgbClr val="53585F"/>
          </a:solidFill>
          <a:uFillTx/>
          <a:latin typeface="Proxima Nova"/>
          <a:ea typeface="Proxima Nova"/>
          <a:cs typeface="Proxima Nova"/>
          <a:sym typeface="Proxima Nova"/>
        </a:defRPr>
      </a:lvl6pPr>
      <a:lvl7pPr marL="4800600" marR="0" indent="-685800" algn="l" defTabSz="584200" rtl="0" latinLnBrk="0">
        <a:lnSpc>
          <a:spcPct val="80000"/>
        </a:lnSpc>
        <a:spcBef>
          <a:spcPts val="2400"/>
        </a:spcBef>
        <a:spcAft>
          <a:spcPts val="0"/>
        </a:spcAft>
        <a:buClr>
          <a:srgbClr val="57BEF0"/>
        </a:buClr>
        <a:buSzPct val="250000"/>
        <a:buFontTx/>
        <a:buChar char="-"/>
        <a:tabLst/>
        <a:defRPr b="1" baseline="0" cap="none" i="0" spc="0" strike="noStrike" sz="4200" u="none">
          <a:solidFill>
            <a:srgbClr val="53585F"/>
          </a:solidFill>
          <a:uFillTx/>
          <a:latin typeface="Proxima Nova"/>
          <a:ea typeface="Proxima Nova"/>
          <a:cs typeface="Proxima Nova"/>
          <a:sym typeface="Proxima Nova"/>
        </a:defRPr>
      </a:lvl7pPr>
      <a:lvl8pPr marL="5486400" marR="0" indent="-685800" algn="l" defTabSz="584200" rtl="0" latinLnBrk="0">
        <a:lnSpc>
          <a:spcPct val="80000"/>
        </a:lnSpc>
        <a:spcBef>
          <a:spcPts val="2400"/>
        </a:spcBef>
        <a:spcAft>
          <a:spcPts val="0"/>
        </a:spcAft>
        <a:buClr>
          <a:srgbClr val="57BEF0"/>
        </a:buClr>
        <a:buSzPct val="250000"/>
        <a:buFontTx/>
        <a:buChar char="-"/>
        <a:tabLst/>
        <a:defRPr b="1" baseline="0" cap="none" i="0" spc="0" strike="noStrike" sz="4200" u="none">
          <a:solidFill>
            <a:srgbClr val="53585F"/>
          </a:solidFill>
          <a:uFillTx/>
          <a:latin typeface="Proxima Nova"/>
          <a:ea typeface="Proxima Nova"/>
          <a:cs typeface="Proxima Nova"/>
          <a:sym typeface="Proxima Nova"/>
        </a:defRPr>
      </a:lvl8pPr>
      <a:lvl9pPr marL="6172200" marR="0" indent="-685800" algn="l" defTabSz="584200" rtl="0" latinLnBrk="0">
        <a:lnSpc>
          <a:spcPct val="80000"/>
        </a:lnSpc>
        <a:spcBef>
          <a:spcPts val="2400"/>
        </a:spcBef>
        <a:spcAft>
          <a:spcPts val="0"/>
        </a:spcAft>
        <a:buClr>
          <a:srgbClr val="57BEF0"/>
        </a:buClr>
        <a:buSzPct val="250000"/>
        <a:buFontTx/>
        <a:buChar char="-"/>
        <a:tabLst/>
        <a:defRPr b="1" baseline="0" cap="none" i="0" spc="0" strike="noStrike" sz="4200" u="none">
          <a:solidFill>
            <a:srgbClr val="53585F"/>
          </a:solidFill>
          <a:uFillTx/>
          <a:latin typeface="Proxima Nova"/>
          <a:ea typeface="Proxima Nova"/>
          <a:cs typeface="Proxima Nova"/>
          <a:sym typeface="Proxima Nova"/>
        </a:defRPr>
      </a:lvl9pPr>
    </p:bodyStyle>
    <p:otherStyle>
      <a:lvl1pPr marL="0" marR="0" indent="0" algn="l" defTabSz="825500" rtl="0" latinLnBrk="0">
        <a:lnSpc>
          <a:spcPts val="26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Proxima Nova Medium"/>
        </a:defRPr>
      </a:lvl1pPr>
      <a:lvl2pPr marL="0" marR="0" indent="457200" algn="l" defTabSz="825500" rtl="0" latinLnBrk="0">
        <a:lnSpc>
          <a:spcPts val="26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Proxima Nova Medium"/>
        </a:defRPr>
      </a:lvl2pPr>
      <a:lvl3pPr marL="0" marR="0" indent="914400" algn="l" defTabSz="825500" rtl="0" latinLnBrk="0">
        <a:lnSpc>
          <a:spcPts val="26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Proxima Nova Medium"/>
        </a:defRPr>
      </a:lvl3pPr>
      <a:lvl4pPr marL="0" marR="0" indent="1371600" algn="l" defTabSz="825500" rtl="0" latinLnBrk="0">
        <a:lnSpc>
          <a:spcPts val="26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Proxima Nova Medium"/>
        </a:defRPr>
      </a:lvl4pPr>
      <a:lvl5pPr marL="0" marR="0" indent="1828800" algn="l" defTabSz="825500" rtl="0" latinLnBrk="0">
        <a:lnSpc>
          <a:spcPts val="26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Proxima Nova Medium"/>
        </a:defRPr>
      </a:lvl5pPr>
      <a:lvl6pPr marL="0" marR="0" indent="2286000" algn="l" defTabSz="825500" rtl="0" latinLnBrk="0">
        <a:lnSpc>
          <a:spcPts val="26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Proxima Nova Medium"/>
        </a:defRPr>
      </a:lvl6pPr>
      <a:lvl7pPr marL="0" marR="0" indent="2743200" algn="l" defTabSz="825500" rtl="0" latinLnBrk="0">
        <a:lnSpc>
          <a:spcPts val="26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Proxima Nova Medium"/>
        </a:defRPr>
      </a:lvl7pPr>
      <a:lvl8pPr marL="0" marR="0" indent="3200400" algn="l" defTabSz="825500" rtl="0" latinLnBrk="0">
        <a:lnSpc>
          <a:spcPts val="26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Proxima Nova Medium"/>
        </a:defRPr>
      </a:lvl8pPr>
      <a:lvl9pPr marL="0" marR="0" indent="3657600" algn="l" defTabSz="825500" rtl="0" latinLnBrk="0">
        <a:lnSpc>
          <a:spcPts val="26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Proxima Nova Medium"/>
        </a:defRPr>
      </a:lvl9pPr>
    </p:otherStyle>
  </p:txStyles>
</p:sldMaster>
</file>

<file path=ppt/slides/_rels/slide1.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2.xml"/><Relationship Id="rId3" Type="http://schemas.openxmlformats.org/officeDocument/2006/relationships/image" Target="../media/image1.tif"/><Relationship Id="rId4" Type="http://schemas.openxmlformats.org/officeDocument/2006/relationships/image" Target="../media/image2.tif"/><Relationship Id="rId5" Type="http://schemas.openxmlformats.org/officeDocument/2006/relationships/image" Target="../media/image3.tif"/><Relationship Id="rId6" Type="http://schemas.openxmlformats.org/officeDocument/2006/relationships/image" Target="../media/image4.tif"/><Relationship Id="rId7" Type="http://schemas.openxmlformats.org/officeDocument/2006/relationships/image" Target="../media/image1.png"/></Relationships>

</file>

<file path=ppt/slides/_rels/slide3.xml.rels><?xml version="1.0" encoding="UTF-8"?>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hyperlink" Target="http://YouTube.com/@ICCFLeadership" TargetMode="External"/><Relationship Id="rId3" Type="http://schemas.openxmlformats.org/officeDocument/2006/relationships/image" Target="../media/image2.png"/></Relationships>

</file>

<file path=ppt/slides/_rels/slide4.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xml"/><Relationship Id="rId3" Type="http://schemas.openxmlformats.org/officeDocument/2006/relationships/image" Target="../media/image3.png"/></Relationships>

</file>

<file path=ppt/slides/_rels/slide5.xml.rels><?xml version="1.0" encoding="UTF-8"?>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image" Target="../media/image4.png"/></Relationships>

</file>

<file path=ppt/slides/_rels/slide6.xml.rels><?xml version="1.0" encoding="UTF-8"?>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4.xml"/><Relationship Id="rId3" Type="http://schemas.openxmlformats.org/officeDocument/2006/relationships/image" Target="../media/image5.png"/></Relationships>

</file>

<file path=ppt/slides/_rels/slide7.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6.png"/></Relationships>

</file>

<file path=ppt/slides/_rels/slide8.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xml"/><Relationship Id="rId3" Type="http://schemas.openxmlformats.org/officeDocument/2006/relationships/image" Target="../media/image7.png"/></Relationships>

</file>

<file path=ppt/slides/_rels/slide9.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 Id="rId3" Type="http://schemas.openxmlformats.org/officeDocument/2006/relationships/image" Target="../media/image8.png"/></Relationships>

</file>

<file path=ppt/slides/_rels/slide10.xml.rels><?xml version="1.0" encoding="UTF-8"?>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7.xml"/></Relationships>

</file>

<file path=ppt/slides/_rels/slide11.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xml"/></Relationships>

</file>

<file path=ppt/slides/_rels/slide12.xml.rels><?xml version="1.0" encoding="UTF-8"?>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9.xml"/></Relationships>

</file>

<file path=ppt/slides/_rels/slide13.xml.rels><?xml version="1.0" encoding="UTF-8"?>
<Relationships xmlns="http://schemas.openxmlformats.org/package/2006/relationships"><Relationship Id="rId1" Type="http://schemas.openxmlformats.org/officeDocument/2006/relationships/slideLayout" Target="../slideLayouts/slideLayout10.xml"/></Relationships>

</file>

<file path=ppt/slides/_rels/slide14.xml.rels><?xml version="1.0" encoding="UTF-8"?>
<Relationships xmlns="http://schemas.openxmlformats.org/package/2006/relationships"><Relationship Id="rId1" Type="http://schemas.openxmlformats.org/officeDocument/2006/relationships/slideLayout" Target="../slideLayouts/slideLayout10.xml"/></Relationships>

</file>

<file path=ppt/slides/_rels/slide15.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xml"/><Relationship Id="rId3" Type="http://schemas.openxmlformats.org/officeDocument/2006/relationships/image" Target="../media/image9.png"/></Relationships>

</file>

<file path=ppt/slides/_rels/slide16.xml.rels><?xml version="1.0" encoding="UTF-8"?>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 Id="rId3" Type="http://schemas.openxmlformats.org/officeDocument/2006/relationships/image" Target="../media/image10.png"/></Relationships>

</file>

<file path=ppt/slides/_rels/slide17.xml.rels><?xml version="1.0" encoding="UTF-8"?>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2.xml"/><Relationship Id="rId3" Type="http://schemas.openxmlformats.org/officeDocument/2006/relationships/image" Target="../media/image11.png"/></Relationships>

</file>

<file path=ppt/slides/_rels/slide18.xml.rels><?xml version="1.0" encoding="UTF-8"?>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3.xml"/><Relationship Id="rId3" Type="http://schemas.openxmlformats.org/officeDocument/2006/relationships/image" Target="../media/image12.png"/></Relationships>

</file>

<file path=ppt/slides/_rels/slide19.xml.rels><?xml version="1.0" encoding="UTF-8"?>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14.xml"/></Relationships>

</file>

<file path=ppt/slides/_rels/slide20.xml.rels><?xml version="1.0" encoding="UTF-8"?>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5.xml"/><Relationship Id="rId3" Type="http://schemas.openxmlformats.org/officeDocument/2006/relationships/image" Target="../media/image12.png"/></Relationships>

</file>

<file path=ppt/slides/_rels/slide21.xml.rels><?xml version="1.0" encoding="UTF-8"?>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6.xml"/><Relationship Id="rId3" Type="http://schemas.openxmlformats.org/officeDocument/2006/relationships/image" Target="../media/image13.png"/></Relationships>

</file>

<file path=ppt/slides/_rels/slide22.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7.xml"/></Relationships>

</file>

<file path=ppt/slides/_rels/slide23.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8.xml"/></Relationships>

</file>

<file path=ppt/slides/_rels/slide24.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9.xml"/></Relationships>

</file>

<file path=ppt/slides/_rels/slide25.xml.rels><?xml version="1.0" encoding="UTF-8"?>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20.xml"/></Relationships>

</file>

<file path=ppt/slides/_rels/slide26.xml.rels><?xml version="1.0" encoding="UTF-8"?>
<Relationships xmlns="http://schemas.openxmlformats.org/package/2006/relationships"><Relationship Id="rId1" Type="http://schemas.openxmlformats.org/officeDocument/2006/relationships/slideLayout" Target="../slideLayouts/slideLayout9.xml"/></Relationships>

</file>

<file path=ppt/slides/_rels/slide27.xml.rels><?xml version="1.0" encoding="UTF-8"?>
<Relationships xmlns="http://schemas.openxmlformats.org/package/2006/relationships"><Relationship Id="rId1" Type="http://schemas.openxmlformats.org/officeDocument/2006/relationships/slideLayout" Target="../slideLayouts/slideLayout10.xml"/></Relationships>

</file>

<file path=ppt/slides/_rels/slide28.xml.rels><?xml version="1.0" encoding="UTF-8"?>
<Relationships xmlns="http://schemas.openxmlformats.org/package/2006/relationships"><Relationship Id="rId1" Type="http://schemas.openxmlformats.org/officeDocument/2006/relationships/slideLayout" Target="../slideLayouts/slideLayout9.xml"/></Relationships>

</file>

<file path=ppt/slides/_rels/slide29.xml.rels><?xml version="1.0" encoding="UTF-8"?>
<Relationships xmlns="http://schemas.openxmlformats.org/package/2006/relationships"><Relationship Id="rId1" Type="http://schemas.openxmlformats.org/officeDocument/2006/relationships/slideLayout" Target="../slideLayouts/slideLayout10.xml"/></Relationships>

</file>

<file path=ppt/slides/_rels/slide30.xml.rels><?xml version="1.0" encoding="UTF-8"?>
<Relationships xmlns="http://schemas.openxmlformats.org/package/2006/relationships"><Relationship Id="rId1" Type="http://schemas.openxmlformats.org/officeDocument/2006/relationships/slideLayout" Target="../slideLayouts/slideLayout9.xml"/></Relationships>

</file>

<file path=ppt/slides/_rels/slide31.xml.rels><?xml version="1.0" encoding="UTF-8"?>
<Relationships xmlns="http://schemas.openxmlformats.org/package/2006/relationships"><Relationship Id="rId1" Type="http://schemas.openxmlformats.org/officeDocument/2006/relationships/slideLayout" Target="../slideLayouts/slideLayout9.xml"/></Relationships>

</file>

<file path=ppt/slides/_rels/slide32.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1.xml"/></Relationships>

</file>

<file path=ppt/slides/_rels/slide33.xml.rels><?xml version="1.0" encoding="UTF-8"?>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22.xml"/></Relationships>

</file>

<file path=ppt/slides/_rels/slide34.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35.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3.xml"/><Relationship Id="rId3" Type="http://schemas.openxmlformats.org/officeDocument/2006/relationships/image" Target="../media/image15.png"/></Relationships>

</file>

<file path=ppt/slides/_rels/slide36.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4.xml"/></Relationships>

</file>

<file path=ppt/slides/_rels/slide37.xml.rels><?xml version="1.0" encoding="UTF-8"?>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5.xml"/><Relationship Id="rId3" Type="http://schemas.openxmlformats.org/officeDocument/2006/relationships/image" Target="../media/image1.jpeg"/></Relationships>

</file>

<file path=ppt/slides/_rels/slide38.xml.rels><?xml version="1.0" encoding="UTF-8"?>
<Relationships xmlns="http://schemas.openxmlformats.org/package/2006/relationships"><Relationship Id="rId1" Type="http://schemas.openxmlformats.org/officeDocument/2006/relationships/slideLayout" Target="../slideLayouts/slideLayout8.xml"/></Relationships>

</file>

<file path=ppt/slides/_rels/slide39.xml.rels><?xml version="1.0" encoding="UTF-8"?>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1.jpeg"/></Relationships>

</file>

<file path=ppt/slides/_rels/slide40.xml.rels><?xml version="1.0" encoding="UTF-8"?>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26.xml"/><Relationship Id="rId3" Type="http://schemas.openxmlformats.org/officeDocument/2006/relationships/image" Target="../media/image16.png"/></Relationships>

</file>

<file path=ppt/slides/_rels/slide41.xml.rels><?xml version="1.0" encoding="UTF-8"?>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image" Target="../media/image17.png"/></Relationships>

</file>

<file path=ppt/slides/_rels/slide42.xml.rels><?xml version="1.0" encoding="UTF-8"?>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image" Target="../media/image18.png"/><Relationship Id="rId3" Type="http://schemas.openxmlformats.org/officeDocument/2006/relationships/image" Target="../media/image19.png"/><Relationship Id="rId4" Type="http://schemas.openxmlformats.org/officeDocument/2006/relationships/image" Target="../media/image20.png"/><Relationship Id="rId5" Type="http://schemas.openxmlformats.org/officeDocument/2006/relationships/image" Target="../media/image21.png"/><Relationship Id="rId6" Type="http://schemas.openxmlformats.org/officeDocument/2006/relationships/image" Target="../media/image22.png"/></Relationships>

</file>

<file path=ppt/slides/_rels/slide43.xml.rels><?xml version="1.0" encoding="UTF-8"?>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23.png"/></Relationships>

</file>

<file path=ppt/slides/_rels/slide44.xml.rels><?xml version="1.0" encoding="UTF-8"?>
<Relationships xmlns="http://schemas.openxmlformats.org/package/2006/relationships"><Relationship Id="rId1" Type="http://schemas.openxmlformats.org/officeDocument/2006/relationships/slideLayout" Target="../slideLayouts/slideLayout9.xml"/></Relationships>

</file>

<file path=ppt/slides/_rels/slide45.xml.rels><?xml version="1.0" encoding="UTF-8"?>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7.xml"/><Relationship Id="rId3" Type="http://schemas.openxmlformats.org/officeDocument/2006/relationships/image" Target="../media/image23.png"/></Relationships>

</file>

<file path=ppt/slides/_rels/slide46.xml.rels><?xml version="1.0" encoding="UTF-8"?>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28.xml"/><Relationship Id="rId3" Type="http://schemas.openxmlformats.org/officeDocument/2006/relationships/image" Target="../media/image23.png"/><Relationship Id="rId4" Type="http://schemas.openxmlformats.org/officeDocument/2006/relationships/image" Target="../media/image18.png"/><Relationship Id="rId5" Type="http://schemas.openxmlformats.org/officeDocument/2006/relationships/image" Target="../media/image19.png"/><Relationship Id="rId6" Type="http://schemas.openxmlformats.org/officeDocument/2006/relationships/image" Target="../media/image20.png"/><Relationship Id="rId7" Type="http://schemas.openxmlformats.org/officeDocument/2006/relationships/image" Target="../media/image22.png"/><Relationship Id="rId8" Type="http://schemas.openxmlformats.org/officeDocument/2006/relationships/image" Target="../media/image21.png"/><Relationship Id="rId9" Type="http://schemas.openxmlformats.org/officeDocument/2006/relationships/image" Target="../media/image24.png"/></Relationships>

</file>

<file path=ppt/slides/_rels/slide47.xml.rels><?xml version="1.0" encoding="UTF-8"?>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29.xml"/><Relationship Id="rId3" Type="http://schemas.openxmlformats.org/officeDocument/2006/relationships/image" Target="../media/image25.png"/></Relationships>

</file>

<file path=ppt/slides/_rels/slide48.xml.rels><?xml version="1.0" encoding="UTF-8"?>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image" Target="../media/image26.png"/></Relationships>

</file>

<file path=ppt/slides/_rels/slide49.xml.rels><?xml version="1.0" encoding="UTF-8"?>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image" Target="../media/image4.png"/></Relationships>

</file>

<file path=ppt/slides/_rels/slide50.xml.rels><?xml version="1.0" encoding="UTF-8"?>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image" Target="../media/image5.png"/></Relationships>

</file>

<file path=ppt/slides/_rels/slide51.xml.rels><?xml version="1.0" encoding="UTF-8"?>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30.xml"/><Relationship Id="rId3" Type="http://schemas.openxmlformats.org/officeDocument/2006/relationships/image" Target="../media/image27.png"/></Relationships>

</file>

<file path=ppt/slides/_rels/slide52.xml.rels><?xml version="1.0" encoding="UTF-8"?>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31.xml"/><Relationship Id="rId3" Type="http://schemas.openxmlformats.org/officeDocument/2006/relationships/image" Target="../media/image5.png"/></Relationships>

</file>

<file path=ppt/slides/_rels/slide53.xml.rels><?xml version="1.0" encoding="UTF-8"?>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32.xml"/><Relationship Id="rId3" Type="http://schemas.openxmlformats.org/officeDocument/2006/relationships/image" Target="../media/image28.png"/></Relationships>

</file>

<file path=ppt/slides/_rels/slide54.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3.xml"/></Relationships>

</file>

<file path=ppt/slides/_rels/slide55.xml.rels><?xml version="1.0" encoding="UTF-8"?>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image" Target="../media/image29.png"/></Relationships>

</file>

<file path=ppt/slides/_rels/slide56.xml.rels><?xml version="1.0" encoding="UTF-8"?>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image" Target="../media/image5.png"/></Relationships>

</file>

<file path=ppt/slides/_rels/slide57.xml.rels><?xml version="1.0" encoding="UTF-8"?>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image" Target="../media/image30.png"/></Relationships>

</file>

<file path=ppt/slides/_rels/slide58.xml.rels><?xml version="1.0" encoding="UTF-8"?>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34.xml"/><Relationship Id="rId3" Type="http://schemas.openxmlformats.org/officeDocument/2006/relationships/image" Target="../media/image31.png"/><Relationship Id="rId4" Type="http://schemas.openxmlformats.org/officeDocument/2006/relationships/image" Target="../media/image32.png"/></Relationships>

</file>

<file path=ppt/slides/_rels/slide59.xml.rels><?xml version="1.0" encoding="UTF-8"?>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image" Target="../media/image33.png"/></Relationships>

</file>

<file path=ppt/slides/_rels/slide60.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4.png"/></Relationships>

</file>

<file path=ppt/slides/_rels/slide61.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5.png"/></Relationships>

</file>

<file path=ppt/slides/_rels/slide62.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5.xml"/><Relationship Id="rId3" Type="http://schemas.openxmlformats.org/officeDocument/2006/relationships/image" Target="../media/image35.png"/></Relationships>

</file>

<file path=ppt/slides/_rels/slide63.xml.rels><?xml version="1.0" encoding="UTF-8"?>
<Relationships xmlns="http://schemas.openxmlformats.org/package/2006/relationships"><Relationship Id="rId1" Type="http://schemas.openxmlformats.org/officeDocument/2006/relationships/slideLayout" Target="../slideLayouts/slideLayout8.xml"/></Relationships>

</file>

<file path=ppt/slides/_rels/slide64.xml.rels><?xml version="1.0" encoding="UTF-8"?>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36.xml"/></Relationships>

</file>

<file path=ppt/slides/_rels/slide65.xml.rels><?xml version="1.0" encoding="UTF-8"?>
<Relationships xmlns="http://schemas.openxmlformats.org/package/2006/relationships"><Relationship Id="rId1" Type="http://schemas.openxmlformats.org/officeDocument/2006/relationships/slideLayout" Target="../slideLayouts/slideLayout4.xml"/></Relationships>

</file>

<file path=ppt/slides/_rels/slide66.xml.rels><?xml version="1.0" encoding="UTF-8"?>
<Relationships xmlns="http://schemas.openxmlformats.org/package/2006/relationships"><Relationship Id="rId1" Type="http://schemas.openxmlformats.org/officeDocument/2006/relationships/slideLayout" Target="../slideLayouts/slideLayout10.xml"/></Relationships>

</file>

<file path=ppt/slides/_rels/slide67.xml.rels><?xml version="1.0" encoding="UTF-8"?>
<Relationships xmlns="http://schemas.openxmlformats.org/package/2006/relationships"><Relationship Id="rId1" Type="http://schemas.openxmlformats.org/officeDocument/2006/relationships/slideLayout" Target="../slideLayouts/slideLayout9.xml"/></Relationships>

</file>

<file path=ppt/slides/_rels/slide68.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7.xml"/><Relationship Id="rId3" Type="http://schemas.openxmlformats.org/officeDocument/2006/relationships/image" Target="../media/image3.png"/></Relationships>

</file>

<file path=ppt/slides/_rels/slide69.xml.rels><?xml version="1.0" encoding="UTF-8"?>
<Relationships xmlns="http://schemas.openxmlformats.org/package/2006/relationships"><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50" name="whatswright.com"/>
          <p:cNvSpPr txBox="1"/>
          <p:nvPr>
            <p:ph type="body" idx="21"/>
          </p:nvPr>
        </p:nvSpPr>
        <p:spPr>
          <a:prstGeom prst="rect">
            <a:avLst/>
          </a:prstGeom>
          <a:extLst>
            <a:ext uri="{C572A759-6A51-4108-AA02-DFA0A04FC94B}">
              <ma14:wrappingTextBoxFlag xmlns:ma14="http://schemas.microsoft.com/office/mac/drawingml/2011/main" val="1"/>
            </a:ext>
          </a:extLst>
        </p:spPr>
        <p:txBody>
          <a:bodyPr/>
          <a:lstStyle/>
          <a:p>
            <a:pPr/>
            <a:r>
              <a:t>whatswright.com</a:t>
            </a:r>
          </a:p>
        </p:txBody>
      </p:sp>
      <p:sp>
        <p:nvSpPr>
          <p:cNvPr id="151" name="with Pastor Bryan Wright"/>
          <p:cNvSpPr txBox="1"/>
          <p:nvPr>
            <p:ph type="subTitle" sz="quarter" idx="1"/>
          </p:nvPr>
        </p:nvSpPr>
        <p:spPr>
          <a:prstGeom prst="rect">
            <a:avLst/>
          </a:prstGeom>
        </p:spPr>
        <p:txBody>
          <a:bodyPr/>
          <a:lstStyle>
            <a:lvl1pPr>
              <a:defRPr>
                <a:latin typeface="Proxima Nova Extrabold"/>
                <a:ea typeface="Proxima Nova Extrabold"/>
                <a:cs typeface="Proxima Nova Extrabold"/>
                <a:sym typeface="Proxima Nova Extrabold"/>
              </a:defRPr>
            </a:lvl1pPr>
          </a:lstStyle>
          <a:p>
            <a:pPr/>
            <a:r>
              <a:t>with Pastor Bryan Wright</a:t>
            </a:r>
          </a:p>
        </p:txBody>
      </p:sp>
      <p:sp>
        <p:nvSpPr>
          <p:cNvPr id="152" name="Advanced leadership training"/>
          <p:cNvSpPr txBox="1"/>
          <p:nvPr>
            <p:ph type="ctrTitle"/>
          </p:nvPr>
        </p:nvSpPr>
        <p:spPr>
          <a:xfrm>
            <a:off x="1219200" y="2708807"/>
            <a:ext cx="21945600" cy="5943068"/>
          </a:xfrm>
          <a:prstGeom prst="rect">
            <a:avLst/>
          </a:prstGeom>
        </p:spPr>
        <p:txBody>
          <a:bodyPr/>
          <a:lstStyle>
            <a:lvl1pPr defTabSz="455675">
              <a:defRPr spc="-178" sz="17862">
                <a:latin typeface="Anton Regular"/>
                <a:ea typeface="Anton Regular"/>
                <a:cs typeface="Anton Regular"/>
                <a:sym typeface="Anton Regular"/>
              </a:defRPr>
            </a:lvl1pPr>
          </a:lstStyle>
          <a:p>
            <a:pPr/>
            <a:r>
              <a:t>Advanced leadership training</a:t>
            </a:r>
          </a:p>
        </p:txBody>
      </p:sp>
    </p:spTree>
  </p:cSld>
  <p:clrMapOvr>
    <a:masterClrMapping/>
  </p:clrMapOvr>
  <p:transition xmlns:p14="http://schemas.microsoft.com/office/powerpoint/2010/main" spd="med" advClick="1"/>
</p:sld>
</file>

<file path=ppt/slides/slide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56" name="Connect with us"/>
          <p:cNvSpPr txBox="1"/>
          <p:nvPr>
            <p:ph type="title"/>
          </p:nvPr>
        </p:nvSpPr>
        <p:spPr>
          <a:xfrm>
            <a:off x="616688" y="663044"/>
            <a:ext cx="21945601" cy="2840017"/>
          </a:xfrm>
          <a:prstGeom prst="rect">
            <a:avLst/>
          </a:prstGeom>
        </p:spPr>
        <p:txBody>
          <a:bodyPr/>
          <a:lstStyle>
            <a:lvl1pPr defTabSz="577850">
              <a:defRPr spc="-143" sz="14350">
                <a:latin typeface="Anton Regular"/>
                <a:ea typeface="Anton Regular"/>
                <a:cs typeface="Anton Regular"/>
                <a:sym typeface="Anton Regular"/>
              </a:defRPr>
            </a:lvl1pPr>
          </a:lstStyle>
          <a:p>
            <a:pPr/>
            <a:r>
              <a:t>Connect with us</a:t>
            </a:r>
          </a:p>
        </p:txBody>
      </p:sp>
      <p:sp>
        <p:nvSpPr>
          <p:cNvPr id="157" name="BryanWright.info"/>
          <p:cNvSpPr txBox="1"/>
          <p:nvPr>
            <p:ph type="body" sz="quarter" idx="1"/>
          </p:nvPr>
        </p:nvSpPr>
        <p:spPr>
          <a:xfrm>
            <a:off x="548655" y="3206701"/>
            <a:ext cx="17307869" cy="3352566"/>
          </a:xfrm>
          <a:prstGeom prst="rect">
            <a:avLst/>
          </a:prstGeom>
        </p:spPr>
        <p:txBody>
          <a:bodyPr/>
          <a:lstStyle>
            <a:lvl1pPr>
              <a:defRPr spc="-170" sz="17000"/>
            </a:lvl1pPr>
          </a:lstStyle>
          <a:p>
            <a:pPr/>
            <a:r>
              <a:t>BryanWright.info</a:t>
            </a:r>
          </a:p>
        </p:txBody>
      </p:sp>
      <p:sp>
        <p:nvSpPr>
          <p:cNvPr id="158" name="YouTube.com/BryanWright"/>
          <p:cNvSpPr txBox="1"/>
          <p:nvPr/>
        </p:nvSpPr>
        <p:spPr>
          <a:xfrm>
            <a:off x="2086445" y="8057396"/>
            <a:ext cx="10797392" cy="22987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lvl1pPr>
              <a:lnSpc>
                <a:spcPct val="140000"/>
              </a:lnSpc>
              <a:defRPr b="1" spc="-70" sz="7000"/>
            </a:lvl1pPr>
          </a:lstStyle>
          <a:p>
            <a:pPr/>
            <a:r>
              <a:t>YouTube.com/BryanWright</a:t>
            </a:r>
          </a:p>
        </p:txBody>
      </p:sp>
      <p:sp>
        <p:nvSpPr>
          <p:cNvPr id="159" name="@BryanWright"/>
          <p:cNvSpPr txBox="1"/>
          <p:nvPr/>
        </p:nvSpPr>
        <p:spPr>
          <a:xfrm>
            <a:off x="14150764" y="8246971"/>
            <a:ext cx="8146791" cy="1328543"/>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lvl1pPr>
              <a:lnSpc>
                <a:spcPct val="140000"/>
              </a:lnSpc>
              <a:defRPr b="1" spc="-70" sz="7000"/>
            </a:lvl1pPr>
          </a:lstStyle>
          <a:p>
            <a:pPr/>
            <a:r>
              <a:t>@BryanWright</a:t>
            </a:r>
          </a:p>
        </p:txBody>
      </p:sp>
      <p:pic>
        <p:nvPicPr>
          <p:cNvPr id="160" name="Image" descr="Image"/>
          <p:cNvPicPr>
            <a:picLocks noChangeAspect="1"/>
          </p:cNvPicPr>
          <p:nvPr/>
        </p:nvPicPr>
        <p:blipFill>
          <a:blip r:embed="rId3">
            <a:extLst/>
          </a:blip>
          <a:stretch>
            <a:fillRect/>
          </a:stretch>
        </p:blipFill>
        <p:spPr>
          <a:xfrm>
            <a:off x="6637421" y="6816613"/>
            <a:ext cx="1921509" cy="1328543"/>
          </a:xfrm>
          <a:prstGeom prst="rect">
            <a:avLst/>
          </a:prstGeom>
          <a:ln w="12700">
            <a:miter lim="400000"/>
          </a:ln>
        </p:spPr>
      </p:pic>
      <p:pic>
        <p:nvPicPr>
          <p:cNvPr id="161" name="Image" descr="Image"/>
          <p:cNvPicPr>
            <a:picLocks noChangeAspect="1"/>
          </p:cNvPicPr>
          <p:nvPr/>
        </p:nvPicPr>
        <p:blipFill>
          <a:blip r:embed="rId4">
            <a:extLst/>
          </a:blip>
          <a:stretch>
            <a:fillRect/>
          </a:stretch>
        </p:blipFill>
        <p:spPr>
          <a:xfrm>
            <a:off x="17481736" y="6760079"/>
            <a:ext cx="1484850" cy="1484850"/>
          </a:xfrm>
          <a:prstGeom prst="rect">
            <a:avLst/>
          </a:prstGeom>
          <a:ln w="12700">
            <a:miter lim="400000"/>
          </a:ln>
        </p:spPr>
      </p:pic>
      <p:sp>
        <p:nvSpPr>
          <p:cNvPr id="162" name="BryanNicoleWright"/>
          <p:cNvSpPr txBox="1"/>
          <p:nvPr/>
        </p:nvSpPr>
        <p:spPr>
          <a:xfrm>
            <a:off x="3019443" y="11454553"/>
            <a:ext cx="8931396" cy="1812666"/>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lvl1pPr>
              <a:lnSpc>
                <a:spcPct val="140000"/>
              </a:lnSpc>
              <a:defRPr b="1" spc="-70" sz="7000"/>
            </a:lvl1pPr>
          </a:lstStyle>
          <a:p>
            <a:pPr/>
            <a:r>
              <a:t>BryanNicoleWright</a:t>
            </a:r>
          </a:p>
        </p:txBody>
      </p:sp>
      <p:pic>
        <p:nvPicPr>
          <p:cNvPr id="163" name="Image" descr="Image"/>
          <p:cNvPicPr>
            <a:picLocks noChangeAspect="1"/>
          </p:cNvPicPr>
          <p:nvPr/>
        </p:nvPicPr>
        <p:blipFill>
          <a:blip r:embed="rId5">
            <a:extLst/>
          </a:blip>
          <a:stretch>
            <a:fillRect/>
          </a:stretch>
        </p:blipFill>
        <p:spPr>
          <a:xfrm>
            <a:off x="6820868" y="10066202"/>
            <a:ext cx="1554615" cy="1554615"/>
          </a:xfrm>
          <a:prstGeom prst="rect">
            <a:avLst/>
          </a:prstGeom>
          <a:ln w="12700">
            <a:miter lim="400000"/>
          </a:ln>
        </p:spPr>
      </p:pic>
      <p:sp>
        <p:nvSpPr>
          <p:cNvPr id="164" name="@BryanWright1"/>
          <p:cNvSpPr txBox="1"/>
          <p:nvPr/>
        </p:nvSpPr>
        <p:spPr>
          <a:xfrm>
            <a:off x="14150764" y="11501947"/>
            <a:ext cx="8146791" cy="14655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lvl1pPr>
              <a:lnSpc>
                <a:spcPct val="140000"/>
              </a:lnSpc>
              <a:defRPr b="1" spc="-70" sz="7000"/>
            </a:lvl1pPr>
          </a:lstStyle>
          <a:p>
            <a:pPr/>
            <a:r>
              <a:t>@BryanWright1</a:t>
            </a:r>
          </a:p>
        </p:txBody>
      </p:sp>
      <p:pic>
        <p:nvPicPr>
          <p:cNvPr id="165" name="Image" descr="Image"/>
          <p:cNvPicPr>
            <a:picLocks noChangeAspect="1"/>
          </p:cNvPicPr>
          <p:nvPr/>
        </p:nvPicPr>
        <p:blipFill>
          <a:blip r:embed="rId6">
            <a:extLst/>
          </a:blip>
          <a:stretch>
            <a:fillRect/>
          </a:stretch>
        </p:blipFill>
        <p:spPr>
          <a:xfrm>
            <a:off x="17637455" y="10247873"/>
            <a:ext cx="1448248" cy="1191273"/>
          </a:xfrm>
          <a:prstGeom prst="rect">
            <a:avLst/>
          </a:prstGeom>
          <a:ln w="12700">
            <a:miter lim="400000"/>
          </a:ln>
        </p:spPr>
      </p:pic>
      <p:pic>
        <p:nvPicPr>
          <p:cNvPr id="166" name="Untitled design (11).png" descr="Untitled design (11).png"/>
          <p:cNvPicPr>
            <a:picLocks noChangeAspect="1"/>
          </p:cNvPicPr>
          <p:nvPr/>
        </p:nvPicPr>
        <p:blipFill>
          <a:blip r:embed="rId7">
            <a:extLst/>
          </a:blip>
          <a:stretch>
            <a:fillRect/>
          </a:stretch>
        </p:blipFill>
        <p:spPr>
          <a:xfrm>
            <a:off x="18035119" y="-17093"/>
            <a:ext cx="6427279" cy="6427280"/>
          </a:xfrm>
          <a:prstGeom prst="rect">
            <a:avLst/>
          </a:prstGeom>
          <a:ln w="12700">
            <a:miter lim="400000"/>
          </a:ln>
        </p:spPr>
      </p:pic>
    </p:spTree>
  </p:cSld>
  <p:clrMapOvr>
    <a:masterClrMapping/>
  </p:clrMapOvr>
  <p:transition xmlns:p14="http://schemas.microsoft.com/office/powerpoint/2010/main" spd="med" advClick="1"/>
</p:sld>
</file>

<file path=ppt/slides/slide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70" name="International covenant connections fellowship"/>
          <p:cNvSpPr txBox="1"/>
          <p:nvPr>
            <p:ph type="title"/>
          </p:nvPr>
        </p:nvSpPr>
        <p:spPr>
          <a:xfrm>
            <a:off x="1219200" y="2955851"/>
            <a:ext cx="21945600" cy="2298701"/>
          </a:xfrm>
          <a:prstGeom prst="rect">
            <a:avLst/>
          </a:prstGeom>
        </p:spPr>
        <p:txBody>
          <a:bodyPr/>
          <a:lstStyle>
            <a:lvl1pPr algn="ctr" defTabSz="536575">
              <a:defRPr spc="-91" sz="9100">
                <a:solidFill>
                  <a:srgbClr val="000000"/>
                </a:solidFill>
                <a:latin typeface="Anton Regular"/>
                <a:ea typeface="Anton Regular"/>
                <a:cs typeface="Anton Regular"/>
                <a:sym typeface="Anton Regular"/>
              </a:defRPr>
            </a:lvl1pPr>
          </a:lstStyle>
          <a:p>
            <a:pPr/>
            <a:r>
              <a:t>International covenant connections fellowship</a:t>
            </a:r>
          </a:p>
        </p:txBody>
      </p:sp>
      <p:sp>
        <p:nvSpPr>
          <p:cNvPr id="171" name="ICCF"/>
          <p:cNvSpPr txBox="1"/>
          <p:nvPr/>
        </p:nvSpPr>
        <p:spPr>
          <a:xfrm>
            <a:off x="1219200" y="80727"/>
            <a:ext cx="21945600" cy="378362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lvl1pPr defTabSz="792479">
              <a:lnSpc>
                <a:spcPct val="70000"/>
              </a:lnSpc>
              <a:defRPr cap="all" spc="-192" sz="19200">
                <a:solidFill>
                  <a:srgbClr val="00BFF3"/>
                </a:solidFill>
                <a:latin typeface="Anton Regular"/>
                <a:ea typeface="Anton Regular"/>
                <a:cs typeface="Anton Regular"/>
                <a:sym typeface="Anton Regular"/>
              </a:defRPr>
            </a:lvl1pPr>
          </a:lstStyle>
          <a:p>
            <a:pPr/>
            <a:r>
              <a:t>ICCF</a:t>
            </a:r>
          </a:p>
        </p:txBody>
      </p:sp>
      <p:sp>
        <p:nvSpPr>
          <p:cNvPr id="172" name="Yearly Leadership Conferences…"/>
          <p:cNvSpPr txBox="1"/>
          <p:nvPr/>
        </p:nvSpPr>
        <p:spPr>
          <a:xfrm>
            <a:off x="2055902" y="5309488"/>
            <a:ext cx="20272195" cy="39751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marL="816428" indent="-816428" algn="l">
              <a:buClr>
                <a:srgbClr val="000000"/>
              </a:buClr>
              <a:buSzPct val="250000"/>
              <a:buChar char="-"/>
              <a:defRPr sz="5000"/>
            </a:pPr>
            <a:r>
              <a:t>Yearly Leadership Conferences</a:t>
            </a:r>
          </a:p>
          <a:p>
            <a:pPr marL="816428" indent="-816428" algn="l">
              <a:buClr>
                <a:srgbClr val="000000"/>
              </a:buClr>
              <a:buSzPct val="250000"/>
              <a:buChar char="-"/>
              <a:defRPr sz="5000"/>
            </a:pPr>
            <a:r>
              <a:t>Local Leadership Round Table Meetings</a:t>
            </a:r>
          </a:p>
          <a:p>
            <a:pPr marL="816428" indent="-816428" algn="l">
              <a:buClr>
                <a:srgbClr val="000000"/>
              </a:buClr>
              <a:buSzPct val="250000"/>
              <a:buChar char="-"/>
              <a:defRPr sz="5000"/>
            </a:pPr>
            <a:r>
              <a:t>Weekly Leadership Training Videos (</a:t>
            </a:r>
            <a:r>
              <a:rPr b="1">
                <a:solidFill>
                  <a:schemeClr val="accent5">
                    <a:satOff val="-1391"/>
                    <a:lumOff val="-4973"/>
                  </a:schemeClr>
                </a:solidFill>
                <a:hlinkClick r:id="rId2" invalidUrl="" action="" tgtFrame="" tooltip="" history="1" highlightClick="0" endSnd="0"/>
              </a:rPr>
              <a:t>YouTube.com/@ICCFLeadership</a:t>
            </a:r>
            <a:r>
              <a:t>)</a:t>
            </a:r>
          </a:p>
          <a:p>
            <a:pPr marL="816428" indent="-816428" algn="l">
              <a:buClr>
                <a:srgbClr val="000000"/>
              </a:buClr>
              <a:buSzPct val="250000"/>
              <a:buChar char="-"/>
              <a:defRPr sz="5000"/>
            </a:pPr>
            <a:r>
              <a:t>Church Leadership Coaching</a:t>
            </a:r>
          </a:p>
          <a:p>
            <a:pPr marL="816428" indent="-816428" algn="l">
              <a:buClr>
                <a:srgbClr val="000000"/>
              </a:buClr>
              <a:buSzPct val="250000"/>
              <a:buChar char="-"/>
              <a:defRPr sz="5000"/>
            </a:pPr>
            <a:r>
              <a:t>And More!</a:t>
            </a:r>
          </a:p>
        </p:txBody>
      </p:sp>
      <p:sp>
        <p:nvSpPr>
          <p:cNvPr id="173" name="Sign UP for MORE info at ICCF.us"/>
          <p:cNvSpPr txBox="1"/>
          <p:nvPr/>
        </p:nvSpPr>
        <p:spPr>
          <a:xfrm>
            <a:off x="1692902" y="10056332"/>
            <a:ext cx="15681917" cy="2176167"/>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p>
            <a:pPr defTabSz="391414">
              <a:defRPr spc="-100" sz="10050">
                <a:solidFill>
                  <a:schemeClr val="accent1"/>
                </a:solidFill>
                <a:latin typeface="Anton Regular"/>
                <a:ea typeface="Anton Regular"/>
                <a:cs typeface="Anton Regular"/>
                <a:sym typeface="Anton Regular"/>
              </a:defRPr>
            </a:pPr>
            <a:r>
              <a:t>Sign UP </a:t>
            </a:r>
            <a:r>
              <a:rPr>
                <a:solidFill>
                  <a:srgbClr val="000000"/>
                </a:solidFill>
              </a:rPr>
              <a:t>for MORE info at</a:t>
            </a:r>
            <a:r>
              <a:t> ICCF.us</a:t>
            </a:r>
          </a:p>
        </p:txBody>
      </p:sp>
      <p:pic>
        <p:nvPicPr>
          <p:cNvPr id="174" name="Untitled design (12).png" descr="Untitled design (12).png"/>
          <p:cNvPicPr>
            <a:picLocks noChangeAspect="1"/>
          </p:cNvPicPr>
          <p:nvPr/>
        </p:nvPicPr>
        <p:blipFill>
          <a:blip r:embed="rId3">
            <a:extLst/>
          </a:blip>
          <a:stretch>
            <a:fillRect/>
          </a:stretch>
        </p:blipFill>
        <p:spPr>
          <a:xfrm>
            <a:off x="17973461" y="8195599"/>
            <a:ext cx="5534412" cy="5534413"/>
          </a:xfrm>
          <a:prstGeom prst="rect">
            <a:avLst/>
          </a:prstGeom>
          <a:ln w="12700">
            <a:miter lim="400000"/>
          </a:ln>
        </p:spPr>
      </p:pic>
    </p:spTree>
  </p:cSld>
  <p:clrMapOvr>
    <a:masterClrMapping/>
  </p:clrMapOvr>
  <p:transition xmlns:p14="http://schemas.microsoft.com/office/powerpoint/2010/main" spd="med" advClick="1"/>
</p:sld>
</file>

<file path=ppt/slides/slide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76" name="Where would you rate your leadership ability?"/>
          <p:cNvSpPr txBox="1"/>
          <p:nvPr>
            <p:ph type="body" sz="quarter" idx="1"/>
          </p:nvPr>
        </p:nvSpPr>
        <p:spPr>
          <a:xfrm>
            <a:off x="1219200" y="2920757"/>
            <a:ext cx="21945600" cy="1625171"/>
          </a:xfrm>
          <a:prstGeom prst="rect">
            <a:avLst/>
          </a:prstGeom>
        </p:spPr>
        <p:txBody>
          <a:bodyPr/>
          <a:lstStyle>
            <a:lvl1pPr marL="0" indent="0" algn="ctr">
              <a:buClrTx/>
              <a:buSzTx/>
              <a:buNone/>
            </a:lvl1pPr>
          </a:lstStyle>
          <a:p>
            <a:pPr/>
            <a:r>
              <a:t>Where would you rate your leadership ability?</a:t>
            </a:r>
          </a:p>
        </p:txBody>
      </p:sp>
      <p:sp>
        <p:nvSpPr>
          <p:cNvPr id="177" name="Where are you?"/>
          <p:cNvSpPr txBox="1"/>
          <p:nvPr>
            <p:ph type="title"/>
          </p:nvPr>
        </p:nvSpPr>
        <p:spPr>
          <a:xfrm>
            <a:off x="1219200" y="721781"/>
            <a:ext cx="21945600" cy="2796119"/>
          </a:xfrm>
          <a:prstGeom prst="rect">
            <a:avLst/>
          </a:prstGeom>
        </p:spPr>
        <p:txBody>
          <a:bodyPr/>
          <a:lstStyle>
            <a:lvl1pPr algn="ctr">
              <a:defRPr>
                <a:solidFill>
                  <a:srgbClr val="D83D3B"/>
                </a:solidFill>
                <a:latin typeface="Anton Regular"/>
                <a:ea typeface="Anton Regular"/>
                <a:cs typeface="Anton Regular"/>
                <a:sym typeface="Anton Regular"/>
              </a:defRPr>
            </a:lvl1pPr>
          </a:lstStyle>
          <a:p>
            <a:pPr/>
            <a:r>
              <a:t>Where are you?</a:t>
            </a:r>
          </a:p>
        </p:txBody>
      </p:sp>
      <p:pic>
        <p:nvPicPr>
          <p:cNvPr id="178" name="1 (6).png" descr="1 (6).png"/>
          <p:cNvPicPr>
            <a:picLocks noChangeAspect="1"/>
          </p:cNvPicPr>
          <p:nvPr/>
        </p:nvPicPr>
        <p:blipFill>
          <a:blip r:embed="rId3">
            <a:extLst/>
          </a:blip>
          <a:stretch>
            <a:fillRect/>
          </a:stretch>
        </p:blipFill>
        <p:spPr>
          <a:xfrm>
            <a:off x="4107414" y="4336480"/>
            <a:ext cx="16169172" cy="9095159"/>
          </a:xfrm>
          <a:prstGeom prst="rect">
            <a:avLst/>
          </a:prstGeom>
          <a:ln w="12700">
            <a:miter lim="400000"/>
          </a:ln>
        </p:spPr>
      </p:pic>
    </p:spTree>
  </p:cSld>
  <p:clrMapOvr>
    <a:masterClrMapping/>
  </p:clrMapOvr>
  <p:transition xmlns:p14="http://schemas.microsoft.com/office/powerpoint/2010/main" spd="med" advClick="1"/>
</p:sld>
</file>

<file path=ppt/slides/slide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82" name="Have you ever Felt like this?"/>
          <p:cNvSpPr txBox="1"/>
          <p:nvPr>
            <p:ph type="title"/>
          </p:nvPr>
        </p:nvSpPr>
        <p:spPr>
          <a:xfrm>
            <a:off x="1219200" y="750751"/>
            <a:ext cx="21945600" cy="2298701"/>
          </a:xfrm>
          <a:prstGeom prst="rect">
            <a:avLst/>
          </a:prstGeom>
        </p:spPr>
        <p:txBody>
          <a:bodyPr/>
          <a:lstStyle>
            <a:lvl1pPr defTabSz="676909">
              <a:defRPr spc="-114" sz="11480">
                <a:solidFill>
                  <a:schemeClr val="accent4"/>
                </a:solidFill>
                <a:latin typeface="Anton Regular"/>
                <a:ea typeface="Anton Regular"/>
                <a:cs typeface="Anton Regular"/>
                <a:sym typeface="Anton Regular"/>
              </a:defRPr>
            </a:lvl1pPr>
          </a:lstStyle>
          <a:p>
            <a:pPr/>
            <a:r>
              <a:t>Have you ever Felt like this?</a:t>
            </a:r>
          </a:p>
        </p:txBody>
      </p:sp>
      <p:pic>
        <p:nvPicPr>
          <p:cNvPr id="183" name="10.png" descr="10.png"/>
          <p:cNvPicPr>
            <a:picLocks noChangeAspect="1"/>
          </p:cNvPicPr>
          <p:nvPr/>
        </p:nvPicPr>
        <p:blipFill>
          <a:blip r:embed="rId2">
            <a:extLst/>
          </a:blip>
          <a:stretch>
            <a:fillRect/>
          </a:stretch>
        </p:blipFill>
        <p:spPr>
          <a:xfrm>
            <a:off x="3869417" y="3594028"/>
            <a:ext cx="16645166" cy="9362906"/>
          </a:xfrm>
          <a:prstGeom prst="rect">
            <a:avLst/>
          </a:prstGeom>
          <a:ln w="12700">
            <a:miter lim="400000"/>
          </a:ln>
        </p:spPr>
      </p:pic>
    </p:spTree>
  </p:cSld>
  <p:clrMapOvr>
    <a:masterClrMapping/>
  </p:clrMapOvr>
  <p:transition xmlns:p14="http://schemas.microsoft.com/office/powerpoint/2010/main" spd="med" advClick="1"/>
</p:sld>
</file>

<file path=ppt/slides/slide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85" name="11.png" descr="11.png"/>
          <p:cNvPicPr>
            <a:picLocks noChangeAspect="1"/>
          </p:cNvPicPr>
          <p:nvPr/>
        </p:nvPicPr>
        <p:blipFill>
          <a:blip r:embed="rId3">
            <a:extLst/>
          </a:blip>
          <a:stretch>
            <a:fillRect/>
          </a:stretch>
        </p:blipFill>
        <p:spPr>
          <a:xfrm>
            <a:off x="3869332" y="3669184"/>
            <a:ext cx="16645167" cy="9362906"/>
          </a:xfrm>
          <a:prstGeom prst="rect">
            <a:avLst/>
          </a:prstGeom>
          <a:ln w="12700">
            <a:miter lim="400000"/>
          </a:ln>
        </p:spPr>
      </p:pic>
      <p:sp>
        <p:nvSpPr>
          <p:cNvPr id="186" name="How about this?"/>
          <p:cNvSpPr txBox="1"/>
          <p:nvPr/>
        </p:nvSpPr>
        <p:spPr>
          <a:xfrm>
            <a:off x="1219200" y="750751"/>
            <a:ext cx="21945600" cy="22987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lvl1pPr algn="l" defTabSz="676909">
              <a:lnSpc>
                <a:spcPct val="70000"/>
              </a:lnSpc>
              <a:defRPr cap="all" spc="-114" sz="11480">
                <a:solidFill>
                  <a:schemeClr val="accent4"/>
                </a:solidFill>
                <a:latin typeface="Anton Regular"/>
                <a:ea typeface="Anton Regular"/>
                <a:cs typeface="Anton Regular"/>
                <a:sym typeface="Anton Regular"/>
              </a:defRPr>
            </a:lvl1pPr>
          </a:lstStyle>
          <a:p>
            <a:pPr/>
            <a:r>
              <a:t>How about this?</a:t>
            </a:r>
          </a:p>
        </p:txBody>
      </p:sp>
    </p:spTree>
  </p:cSld>
  <p:clrMapOvr>
    <a:masterClrMapping/>
  </p:clrMapOvr>
  <p:transition xmlns:p14="http://schemas.microsoft.com/office/powerpoint/2010/main" spd="med" advClick="1"/>
</p:sld>
</file>

<file path=ppt/slides/slide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90" name="To personally grow and be successful…"/>
          <p:cNvSpPr txBox="1"/>
          <p:nvPr>
            <p:ph type="body" sz="quarter" idx="1"/>
          </p:nvPr>
        </p:nvSpPr>
        <p:spPr>
          <a:xfrm>
            <a:off x="1206251" y="5198150"/>
            <a:ext cx="8356601" cy="7855768"/>
          </a:xfrm>
          <a:prstGeom prst="rect">
            <a:avLst/>
          </a:prstGeom>
        </p:spPr>
        <p:txBody>
          <a:bodyPr/>
          <a:lstStyle/>
          <a:p>
            <a:pPr>
              <a:lnSpc>
                <a:spcPct val="100000"/>
              </a:lnSpc>
            </a:pPr>
            <a:r>
              <a:t>To personally grow and be successful</a:t>
            </a:r>
          </a:p>
          <a:p>
            <a:pPr>
              <a:lnSpc>
                <a:spcPct val="100000"/>
              </a:lnSpc>
            </a:pPr>
            <a:r>
              <a:t>To fulfill our purpose and destiny</a:t>
            </a:r>
          </a:p>
          <a:p>
            <a:pPr>
              <a:lnSpc>
                <a:spcPct val="100000"/>
              </a:lnSpc>
            </a:pPr>
            <a:r>
              <a:t>To increase in efficiency and productivity</a:t>
            </a:r>
          </a:p>
          <a:p>
            <a:pPr>
              <a:lnSpc>
                <a:spcPct val="100000"/>
              </a:lnSpc>
            </a:pPr>
            <a:r>
              <a:t>To bring success to our organization</a:t>
            </a:r>
          </a:p>
          <a:p>
            <a:pPr>
              <a:lnSpc>
                <a:spcPct val="100000"/>
              </a:lnSpc>
            </a:pPr>
            <a:r>
              <a:t>To help others meet their purpose and destiny</a:t>
            </a:r>
          </a:p>
        </p:txBody>
      </p:sp>
      <p:sp>
        <p:nvSpPr>
          <p:cNvPr id="191" name="Why grow in leadership?"/>
          <p:cNvSpPr txBox="1"/>
          <p:nvPr>
            <p:ph type="title"/>
          </p:nvPr>
        </p:nvSpPr>
        <p:spPr>
          <a:xfrm>
            <a:off x="1910091" y="1035630"/>
            <a:ext cx="7652761" cy="3311157"/>
          </a:xfrm>
          <a:prstGeom prst="rect">
            <a:avLst/>
          </a:prstGeom>
        </p:spPr>
        <p:txBody>
          <a:bodyPr/>
          <a:lstStyle>
            <a:lvl1pPr defTabSz="643889">
              <a:defRPr spc="-98" sz="9828">
                <a:latin typeface="Anton Regular"/>
                <a:ea typeface="Anton Regular"/>
                <a:cs typeface="Anton Regular"/>
                <a:sym typeface="Anton Regular"/>
              </a:defRPr>
            </a:lvl1pPr>
          </a:lstStyle>
          <a:p>
            <a:pPr/>
            <a:r>
              <a:t>Why grow in leadership?</a:t>
            </a:r>
          </a:p>
        </p:txBody>
      </p:sp>
      <p:pic>
        <p:nvPicPr>
          <p:cNvPr id="192" name="Partial view of a building exterior painted yellow with blue window shutters and a curtained doorway" descr="Partial view of a building exterior painted yellow with blue window shutters and a curtained doorway"/>
          <p:cNvPicPr>
            <a:picLocks noChangeAspect="1"/>
          </p:cNvPicPr>
          <p:nvPr>
            <p:ph type="pic" idx="21"/>
          </p:nvPr>
        </p:nvPicPr>
        <p:blipFill>
          <a:blip r:embed="rId2">
            <a:extLst/>
          </a:blip>
          <a:srcRect l="27642" t="0" r="27642" b="0"/>
          <a:stretch>
            <a:fillRect/>
          </a:stretch>
        </p:blipFill>
        <p:spPr>
          <a:xfrm>
            <a:off x="11468100" y="0"/>
            <a:ext cx="10388600" cy="13068300"/>
          </a:xfrm>
          <a:prstGeom prst="rect">
            <a:avLst/>
          </a:prstGeom>
        </p:spPr>
      </p:pic>
    </p:spTree>
  </p:cSld>
  <p:clrMapOvr>
    <a:masterClrMapping/>
  </p:clrMapOvr>
  <p:transition xmlns:p14="http://schemas.microsoft.com/office/powerpoint/2010/main" spd="med" advClick="1"/>
</p:sld>
</file>

<file path=ppt/slides/slide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94" name="Burying our potential doesn’t please God…"/>
          <p:cNvSpPr txBox="1"/>
          <p:nvPr>
            <p:ph type="body" sz="quarter" idx="1"/>
          </p:nvPr>
        </p:nvSpPr>
        <p:spPr>
          <a:xfrm>
            <a:off x="611163" y="5198150"/>
            <a:ext cx="9546778" cy="5380166"/>
          </a:xfrm>
          <a:prstGeom prst="rect">
            <a:avLst/>
          </a:prstGeom>
        </p:spPr>
        <p:txBody>
          <a:bodyPr/>
          <a:lstStyle/>
          <a:p>
            <a:pPr marL="630936" indent="-630936" defTabSz="537463">
              <a:spcBef>
                <a:spcPts val="2200"/>
              </a:spcBef>
              <a:defRPr sz="3956"/>
            </a:pPr>
            <a:r>
              <a:t>Burying our potential doesn’t please God</a:t>
            </a:r>
          </a:p>
          <a:p>
            <a:pPr lvl="1" marL="1261872" indent="-630936" defTabSz="537463">
              <a:spcBef>
                <a:spcPts val="2200"/>
              </a:spcBef>
              <a:defRPr i="1" sz="3956"/>
            </a:pPr>
            <a:r>
              <a:rPr i="0">
                <a:solidFill>
                  <a:schemeClr val="accent1"/>
                </a:solidFill>
              </a:rPr>
              <a:t>Matthew 25:14-30:</a:t>
            </a:r>
            <a:r>
              <a:t> </a:t>
            </a:r>
            <a:r>
              <a:rPr b="0"/>
              <a:t>The Parable of the Talents</a:t>
            </a:r>
          </a:p>
          <a:p>
            <a:pPr marL="630936" indent="-630936" defTabSz="537463">
              <a:spcBef>
                <a:spcPts val="2200"/>
              </a:spcBef>
              <a:defRPr sz="3956"/>
            </a:pPr>
            <a:r>
              <a:t>Jesus sets the example of increase</a:t>
            </a:r>
          </a:p>
          <a:p>
            <a:pPr lvl="1" marL="1261872" indent="-630936" defTabSz="537463">
              <a:spcBef>
                <a:spcPts val="2200"/>
              </a:spcBef>
              <a:defRPr sz="3956"/>
            </a:pPr>
            <a:r>
              <a:rPr>
                <a:solidFill>
                  <a:schemeClr val="accent1"/>
                </a:solidFill>
              </a:rPr>
              <a:t>Luke 2:52:</a:t>
            </a:r>
            <a:r>
              <a:t> </a:t>
            </a:r>
            <a:r>
              <a:rPr b="0" i="1"/>
              <a:t>“And Jesus KEPT increasing in wisdom, and stature [maturity], and in favor with God and men.”</a:t>
            </a:r>
            <a:r>
              <a:t> (NASB)</a:t>
            </a:r>
          </a:p>
        </p:txBody>
      </p:sp>
      <p:pic>
        <p:nvPicPr>
          <p:cNvPr id="195" name="Partial view of a building exterior painted yellow with blue window shutters and a curtained doorway" descr="Partial view of a building exterior painted yellow with blue window shutters and a curtained doorway"/>
          <p:cNvPicPr>
            <a:picLocks noChangeAspect="1"/>
          </p:cNvPicPr>
          <p:nvPr>
            <p:ph type="pic" idx="21"/>
          </p:nvPr>
        </p:nvPicPr>
        <p:blipFill>
          <a:blip r:embed="rId3">
            <a:extLst/>
          </a:blip>
          <a:srcRect l="27642" t="0" r="27642" b="0"/>
          <a:stretch>
            <a:fillRect/>
          </a:stretch>
        </p:blipFill>
        <p:spPr>
          <a:xfrm>
            <a:off x="11468100" y="0"/>
            <a:ext cx="10388600" cy="13068300"/>
          </a:xfrm>
          <a:prstGeom prst="rect">
            <a:avLst/>
          </a:prstGeom>
        </p:spPr>
      </p:pic>
      <p:sp>
        <p:nvSpPr>
          <p:cNvPr id="196" name="Why grow in leadership?"/>
          <p:cNvSpPr txBox="1"/>
          <p:nvPr>
            <p:ph type="title"/>
          </p:nvPr>
        </p:nvSpPr>
        <p:spPr>
          <a:xfrm>
            <a:off x="1910091" y="1035630"/>
            <a:ext cx="7652761" cy="3311157"/>
          </a:xfrm>
          <a:prstGeom prst="rect">
            <a:avLst/>
          </a:prstGeom>
        </p:spPr>
        <p:txBody>
          <a:bodyPr/>
          <a:lstStyle>
            <a:lvl1pPr defTabSz="643889">
              <a:defRPr spc="-98" sz="9828">
                <a:latin typeface="Anton Regular"/>
                <a:ea typeface="Anton Regular"/>
                <a:cs typeface="Anton Regular"/>
                <a:sym typeface="Anton Regular"/>
              </a:defRPr>
            </a:lvl1pPr>
          </a:lstStyle>
          <a:p>
            <a:pPr/>
            <a:r>
              <a:t>Why grow in leadership?</a:t>
            </a:r>
          </a:p>
        </p:txBody>
      </p:sp>
      <p:sp>
        <p:nvSpPr>
          <p:cNvPr id="197" name="LEADERSHIP AFFECTS EVERYTHING"/>
          <p:cNvSpPr txBox="1"/>
          <p:nvPr/>
        </p:nvSpPr>
        <p:spPr>
          <a:xfrm>
            <a:off x="531278" y="11602266"/>
            <a:ext cx="9706548" cy="110744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lvl="1" algn="l" defTabSz="584200">
              <a:lnSpc>
                <a:spcPct val="80000"/>
              </a:lnSpc>
              <a:spcBef>
                <a:spcPts val="2400"/>
              </a:spcBef>
              <a:defRPr sz="7900">
                <a:solidFill>
                  <a:schemeClr val="accent1"/>
                </a:solidFill>
                <a:latin typeface="Druk Bold"/>
                <a:ea typeface="Druk Bold"/>
                <a:cs typeface="Druk Bold"/>
                <a:sym typeface="Druk Bold"/>
              </a:defRPr>
            </a:pPr>
            <a:r>
              <a:t>LEADERSHIP AFFECTS EVERYTHING</a:t>
            </a:r>
          </a:p>
        </p:txBody>
      </p:sp>
    </p:spTree>
  </p:cSld>
  <p:clrMapOvr>
    <a:masterClrMapping/>
  </p:clrMapOvr>
  <p:transition xmlns:p14="http://schemas.microsoft.com/office/powerpoint/2010/main" spd="med" advClick="1"/>
</p:sld>
</file>

<file path=ppt/slides/slide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blipFill rotWithShape="1">
          <a:blip r:embed="rId3"/>
          <a:srcRect l="0" t="0" r="0" b="0"/>
          <a:stretch>
            <a:fillRect/>
          </a:stretch>
        </a:blipFill>
      </p:bgPr>
    </p:bg>
    <p:spTree>
      <p:nvGrpSpPr>
        <p:cNvPr id="1" name=""/>
        <p:cNvGrpSpPr/>
        <p:nvPr/>
      </p:nvGrpSpPr>
      <p:grpSpPr>
        <a:xfrm>
          <a:off x="0" y="0"/>
          <a:ext cx="0" cy="0"/>
          <a:chOff x="0" y="0"/>
          <a:chExt cx="0" cy="0"/>
        </a:xfrm>
      </p:grpSpPr>
      <p:sp>
        <p:nvSpPr>
          <p:cNvPr id="201" name="4 types of leaders"/>
          <p:cNvSpPr txBox="1"/>
          <p:nvPr>
            <p:ph type="title"/>
          </p:nvPr>
        </p:nvSpPr>
        <p:spPr>
          <a:xfrm>
            <a:off x="1219200" y="982099"/>
            <a:ext cx="21945600" cy="2823550"/>
          </a:xfrm>
          <a:prstGeom prst="rect">
            <a:avLst/>
          </a:prstGeom>
        </p:spPr>
        <p:txBody>
          <a:bodyPr/>
          <a:lstStyle>
            <a:lvl1pPr marL="306577" indent="-306577" defTabSz="586104">
              <a:defRPr sz="14200">
                <a:latin typeface="Anton Regular"/>
                <a:ea typeface="Anton Regular"/>
                <a:cs typeface="Anton Regular"/>
                <a:sym typeface="Anton Regular"/>
              </a:defRPr>
            </a:lvl1pPr>
          </a:lstStyle>
          <a:p>
            <a:pPr/>
            <a:r>
              <a:t>4 types of leaders</a:t>
            </a:r>
          </a:p>
        </p:txBody>
      </p:sp>
      <p:sp>
        <p:nvSpPr>
          <p:cNvPr id="202" name="1. POSITIONAL…"/>
          <p:cNvSpPr txBox="1"/>
          <p:nvPr>
            <p:ph type="body" sz="half" idx="4294967295"/>
          </p:nvPr>
        </p:nvSpPr>
        <p:spPr>
          <a:xfrm>
            <a:off x="2761112" y="4721753"/>
            <a:ext cx="11386242" cy="7833137"/>
          </a:xfrm>
          <a:prstGeom prst="rect">
            <a:avLst/>
          </a:prstGeom>
        </p:spPr>
        <p:txBody>
          <a:bodyPr/>
          <a:lstStyle/>
          <a:p>
            <a:pPr lvl="1" marL="0" indent="457200" defTabSz="825500">
              <a:lnSpc>
                <a:spcPct val="140000"/>
              </a:lnSpc>
              <a:spcBef>
                <a:spcPts val="0"/>
              </a:spcBef>
              <a:buClrTx/>
              <a:buSzTx/>
              <a:buNone/>
              <a:defRPr spc="-89" sz="8900">
                <a:solidFill>
                  <a:srgbClr val="000000"/>
                </a:solidFill>
              </a:defRPr>
            </a:pPr>
            <a:r>
              <a:t>1. </a:t>
            </a:r>
            <a:r>
              <a:t>POSITIONAL</a:t>
            </a:r>
          </a:p>
          <a:p>
            <a:pPr lvl="1" marL="0" indent="457200" defTabSz="825500">
              <a:lnSpc>
                <a:spcPct val="140000"/>
              </a:lnSpc>
              <a:spcBef>
                <a:spcPts val="0"/>
              </a:spcBef>
              <a:buClrTx/>
              <a:buSzTx/>
              <a:buNone/>
              <a:defRPr spc="-89" sz="8900">
                <a:solidFill>
                  <a:srgbClr val="000000"/>
                </a:solidFill>
              </a:defRPr>
            </a:pPr>
            <a:r>
              <a:t>2. </a:t>
            </a:r>
            <a:r>
              <a:t>RELATIONAL</a:t>
            </a:r>
          </a:p>
          <a:p>
            <a:pPr lvl="1" marL="0" indent="457200" defTabSz="825500">
              <a:lnSpc>
                <a:spcPct val="140000"/>
              </a:lnSpc>
              <a:spcBef>
                <a:spcPts val="0"/>
              </a:spcBef>
              <a:buClrTx/>
              <a:buSzTx/>
              <a:buNone/>
              <a:defRPr spc="-89" sz="8900">
                <a:solidFill>
                  <a:srgbClr val="000000"/>
                </a:solidFill>
              </a:defRPr>
            </a:pPr>
            <a:r>
              <a:t>3. </a:t>
            </a:r>
            <a:r>
              <a:t>OPERATIONAL</a:t>
            </a:r>
          </a:p>
          <a:p>
            <a:pPr lvl="1" marL="0" indent="457200" defTabSz="825500">
              <a:lnSpc>
                <a:spcPct val="140000"/>
              </a:lnSpc>
              <a:spcBef>
                <a:spcPts val="0"/>
              </a:spcBef>
              <a:buClrTx/>
              <a:buSzTx/>
              <a:buNone/>
              <a:defRPr spc="-89" sz="8900">
                <a:solidFill>
                  <a:srgbClr val="000000"/>
                </a:solidFill>
              </a:defRPr>
            </a:pPr>
            <a:r>
              <a:t>4. </a:t>
            </a:r>
            <a:r>
              <a:t>DEVELOPMENTAL</a:t>
            </a:r>
          </a:p>
        </p:txBody>
      </p:sp>
      <p:sp>
        <p:nvSpPr>
          <p:cNvPr id="203" name="Authority…"/>
          <p:cNvSpPr txBox="1"/>
          <p:nvPr/>
        </p:nvSpPr>
        <p:spPr>
          <a:xfrm>
            <a:off x="15338992" y="4721753"/>
            <a:ext cx="6283897" cy="7833137"/>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p>
            <a:pPr lvl="1" algn="l">
              <a:lnSpc>
                <a:spcPct val="140000"/>
              </a:lnSpc>
              <a:defRPr b="1" i="1" spc="-89" sz="8900">
                <a:solidFill>
                  <a:srgbClr val="FFFFFF"/>
                </a:solidFill>
              </a:defRPr>
            </a:pPr>
            <a:r>
              <a:t>Authority</a:t>
            </a:r>
          </a:p>
          <a:p>
            <a:pPr lvl="1" algn="l">
              <a:lnSpc>
                <a:spcPct val="140000"/>
              </a:lnSpc>
              <a:defRPr b="1" i="1" spc="-89" sz="8900">
                <a:solidFill>
                  <a:srgbClr val="FFFFFF"/>
                </a:solidFill>
              </a:defRPr>
            </a:pPr>
            <a:r>
              <a:t>Friendship</a:t>
            </a:r>
          </a:p>
          <a:p>
            <a:pPr lvl="1" algn="l">
              <a:lnSpc>
                <a:spcPct val="140000"/>
              </a:lnSpc>
              <a:defRPr b="1" i="1" spc="-89" sz="8900">
                <a:solidFill>
                  <a:srgbClr val="FFFFFF"/>
                </a:solidFill>
              </a:defRPr>
            </a:pPr>
            <a:r>
              <a:t>Results</a:t>
            </a:r>
          </a:p>
          <a:p>
            <a:pPr lvl="1" algn="l">
              <a:lnSpc>
                <a:spcPct val="140000"/>
              </a:lnSpc>
              <a:defRPr b="1" i="1" spc="-89" sz="8900">
                <a:solidFill>
                  <a:srgbClr val="FFFFFF"/>
                </a:solidFill>
              </a:defRPr>
            </a:pPr>
            <a:r>
              <a:t>Replication</a:t>
            </a:r>
          </a:p>
        </p:txBody>
      </p:sp>
      <p:sp>
        <p:nvSpPr>
          <p:cNvPr id="204" name="The Focus:"/>
          <p:cNvSpPr txBox="1"/>
          <p:nvPr/>
        </p:nvSpPr>
        <p:spPr>
          <a:xfrm>
            <a:off x="14986488" y="3819200"/>
            <a:ext cx="4596207" cy="8890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lgn="l">
              <a:defRPr i="1" sz="5200">
                <a:latin typeface="Proxima Nova Extrabold"/>
                <a:ea typeface="Proxima Nova Extrabold"/>
                <a:cs typeface="Proxima Nova Extrabold"/>
                <a:sym typeface="Proxima Nova Extrabold"/>
              </a:defRPr>
            </a:lvl1pPr>
          </a:lstStyle>
          <a:p>
            <a:pPr/>
            <a:r>
              <a:t>The Focus:</a:t>
            </a:r>
          </a:p>
        </p:txBody>
      </p:sp>
    </p:spTree>
  </p:cSld>
  <p:clrMapOvr>
    <a:masterClrMapping/>
  </p:clrMapOvr>
  <p:transition xmlns:p14="http://schemas.microsoft.com/office/powerpoint/2010/main" spd="med" advClick="1"/>
</p:sld>
</file>

<file path=ppt/slides/slide1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08" name="3 leadership roles"/>
          <p:cNvSpPr txBox="1"/>
          <p:nvPr>
            <p:ph type="title"/>
          </p:nvPr>
        </p:nvSpPr>
        <p:spPr>
          <a:xfrm>
            <a:off x="1219200" y="1069876"/>
            <a:ext cx="21945600" cy="3555662"/>
          </a:xfrm>
          <a:prstGeom prst="rect">
            <a:avLst/>
          </a:prstGeom>
        </p:spPr>
        <p:txBody>
          <a:bodyPr/>
          <a:lstStyle>
            <a:lvl1pPr algn="ctr">
              <a:defRPr spc="-165" sz="16500">
                <a:latin typeface="Anton Regular"/>
                <a:ea typeface="Anton Regular"/>
                <a:cs typeface="Anton Regular"/>
                <a:sym typeface="Anton Regular"/>
              </a:defRPr>
            </a:lvl1pPr>
          </a:lstStyle>
          <a:p>
            <a:pPr/>
            <a:r>
              <a:t>3 leadership roles</a:t>
            </a:r>
          </a:p>
        </p:txBody>
      </p:sp>
      <p:sp>
        <p:nvSpPr>
          <p:cNvPr id="209" name="Doing…"/>
          <p:cNvSpPr txBox="1"/>
          <p:nvPr>
            <p:ph type="body" idx="1"/>
          </p:nvPr>
        </p:nvSpPr>
        <p:spPr>
          <a:xfrm>
            <a:off x="4442731" y="4872003"/>
            <a:ext cx="18722069" cy="8217915"/>
          </a:xfrm>
          <a:prstGeom prst="rect">
            <a:avLst/>
          </a:prstGeom>
        </p:spPr>
        <p:txBody>
          <a:bodyPr/>
          <a:lstStyle/>
          <a:p>
            <a:pPr marL="1632857" indent="-1632857">
              <a:lnSpc>
                <a:spcPct val="100000"/>
              </a:lnSpc>
              <a:buSzPct val="100000"/>
              <a:buAutoNum type="arabicPeriod" startAt="1"/>
              <a:defRPr b="0" spc="-150" sz="15000">
                <a:latin typeface="Proxima Nova Extrabold"/>
                <a:ea typeface="Proxima Nova Extrabold"/>
                <a:cs typeface="Proxima Nova Extrabold"/>
                <a:sym typeface="Proxima Nova Extrabold"/>
              </a:defRPr>
            </a:pPr>
            <a:r>
              <a:t>Doing</a:t>
            </a:r>
          </a:p>
          <a:p>
            <a:pPr marL="1632857" indent="-1632857">
              <a:lnSpc>
                <a:spcPct val="100000"/>
              </a:lnSpc>
              <a:buSzPct val="100000"/>
              <a:buAutoNum type="arabicPeriod" startAt="1"/>
              <a:defRPr b="0" spc="-150" sz="15000">
                <a:latin typeface="Proxima Nova Extrabold"/>
                <a:ea typeface="Proxima Nova Extrabold"/>
                <a:cs typeface="Proxima Nova Extrabold"/>
                <a:sym typeface="Proxima Nova Extrabold"/>
              </a:defRPr>
            </a:pPr>
            <a:r>
              <a:t>Managing</a:t>
            </a:r>
          </a:p>
          <a:p>
            <a:pPr marL="1632857" indent="-1632857">
              <a:lnSpc>
                <a:spcPct val="100000"/>
              </a:lnSpc>
              <a:buSzPct val="100000"/>
              <a:buAutoNum type="arabicPeriod" startAt="1"/>
              <a:defRPr b="0" spc="-150" sz="15000">
                <a:latin typeface="Proxima Nova Extrabold"/>
                <a:ea typeface="Proxima Nova Extrabold"/>
                <a:cs typeface="Proxima Nova Extrabold"/>
                <a:sym typeface="Proxima Nova Extrabold"/>
              </a:defRPr>
            </a:pPr>
            <a:r>
              <a:t>Leading</a:t>
            </a:r>
          </a:p>
        </p:txBody>
      </p:sp>
    </p:spTree>
  </p:cSld>
  <p:clrMapOvr>
    <a:masterClrMapping/>
  </p:clrMapOvr>
  <p:transition xmlns:p14="http://schemas.microsoft.com/office/powerpoint/2010/main" spd="med" advClick="1"/>
</p:sld>
</file>

<file path=ppt/slides/slide1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13" name="Leadership Affects everything…"/>
          <p:cNvSpPr txBox="1"/>
          <p:nvPr>
            <p:ph type="body" idx="1"/>
          </p:nvPr>
        </p:nvSpPr>
        <p:spPr>
          <a:xfrm>
            <a:off x="1725231" y="3003066"/>
            <a:ext cx="20933538" cy="10162177"/>
          </a:xfrm>
          <a:prstGeom prst="rect">
            <a:avLst/>
          </a:prstGeom>
        </p:spPr>
        <p:txBody>
          <a:bodyPr/>
          <a:lstStyle/>
          <a:p>
            <a:pPr algn="ctr">
              <a:defRPr sz="8300">
                <a:latin typeface="Proxima Nova Extrabold"/>
                <a:ea typeface="Proxima Nova Extrabold"/>
                <a:cs typeface="Proxima Nova Extrabold"/>
                <a:sym typeface="Proxima Nova Extrabold"/>
              </a:defRPr>
            </a:pPr>
            <a:r>
              <a:t>Leadership Affects everything</a:t>
            </a:r>
          </a:p>
          <a:p>
            <a:pPr algn="ctr">
              <a:defRPr sz="8300">
                <a:latin typeface="Proxima Nova Extrabold"/>
                <a:ea typeface="Proxima Nova Extrabold"/>
                <a:cs typeface="Proxima Nova Extrabold"/>
                <a:sym typeface="Proxima Nova Extrabold"/>
              </a:defRPr>
            </a:pPr>
          </a:p>
          <a:p>
            <a:pPr algn="ctr">
              <a:defRPr sz="8300">
                <a:latin typeface="Proxima Nova Extrabold"/>
                <a:ea typeface="Proxima Nova Extrabold"/>
                <a:cs typeface="Proxima Nova Extrabold"/>
                <a:sym typeface="Proxima Nova Extrabold"/>
              </a:defRPr>
            </a:pPr>
            <a:r>
              <a:t>You can’t do everything…</a:t>
            </a:r>
          </a:p>
          <a:p>
            <a:pPr algn="ctr">
              <a:defRPr sz="8300">
                <a:latin typeface="Proxima Nova Extrabold"/>
                <a:ea typeface="Proxima Nova Extrabold"/>
                <a:cs typeface="Proxima Nova Extrabold"/>
                <a:sym typeface="Proxima Nova Extrabold"/>
              </a:defRPr>
            </a:pPr>
            <a:r>
              <a:t>but you can lead many things!</a:t>
            </a:r>
          </a:p>
          <a:p>
            <a:pPr algn="ctr">
              <a:defRPr sz="8300">
                <a:latin typeface="Proxima Nova Extrabold"/>
                <a:ea typeface="Proxima Nova Extrabold"/>
                <a:cs typeface="Proxima Nova Extrabold"/>
                <a:sym typeface="Proxima Nova Extrabold"/>
              </a:defRPr>
            </a:pPr>
          </a:p>
          <a:p>
            <a:pPr algn="ctr">
              <a:defRPr sz="8300">
                <a:latin typeface="Proxima Nova Extrabold"/>
                <a:ea typeface="Proxima Nova Extrabold"/>
                <a:cs typeface="Proxima Nova Extrabold"/>
                <a:sym typeface="Proxima Nova Extrabold"/>
              </a:defRPr>
            </a:pPr>
            <a:r>
              <a:t>Repetition is the motor of learning</a:t>
            </a:r>
          </a:p>
          <a:p>
            <a:pPr algn="ctr">
              <a:defRPr sz="8300">
                <a:latin typeface="Proxima Nova Extrabold"/>
                <a:ea typeface="Proxima Nova Extrabold"/>
                <a:cs typeface="Proxima Nova Extrabold"/>
                <a:sym typeface="Proxima Nova Extrabold"/>
              </a:defRPr>
            </a:pPr>
          </a:p>
          <a:p>
            <a:pPr algn="ctr">
              <a:defRPr sz="8300">
                <a:latin typeface="Proxima Nova Extrabold"/>
                <a:ea typeface="Proxima Nova Extrabold"/>
                <a:cs typeface="Proxima Nova Extrabold"/>
                <a:sym typeface="Proxima Nova Extrabold"/>
              </a:defRPr>
            </a:pPr>
            <a:r>
              <a:t>Growth without change is impossible</a:t>
            </a:r>
          </a:p>
        </p:txBody>
      </p:sp>
      <p:sp>
        <p:nvSpPr>
          <p:cNvPr id="214" name="Key phrases"/>
          <p:cNvSpPr txBox="1"/>
          <p:nvPr>
            <p:ph type="body" idx="21"/>
          </p:nvPr>
        </p:nvSpPr>
        <p:spPr>
          <a:xfrm>
            <a:off x="3771900" y="366083"/>
            <a:ext cx="16840200" cy="2777653"/>
          </a:xfrm>
          <a:prstGeom prst="rect">
            <a:avLst/>
          </a:prstGeom>
          <a:extLst>
            <a:ext uri="{C572A759-6A51-4108-AA02-DFA0A04FC94B}">
              <ma14:wrappingTextBoxFlag xmlns:ma14="http://schemas.microsoft.com/office/mac/drawingml/2011/main" val="1"/>
            </a:ext>
          </a:extLst>
        </p:spPr>
        <p:txBody>
          <a:bodyPr/>
          <a:lstStyle>
            <a:lvl1pPr algn="ctr" defTabSz="577850">
              <a:lnSpc>
                <a:spcPct val="100000"/>
              </a:lnSpc>
              <a:defRPr spc="-140" sz="14000">
                <a:solidFill>
                  <a:srgbClr val="000000"/>
                </a:solidFill>
                <a:latin typeface="Anton Regular"/>
                <a:ea typeface="Anton Regular"/>
                <a:cs typeface="Anton Regular"/>
                <a:sym typeface="Anton Regular"/>
              </a:defRPr>
            </a:lvl1pPr>
          </a:lstStyle>
          <a:p>
            <a:pPr/>
            <a:r>
              <a:t>Key phrases</a:t>
            </a:r>
          </a:p>
        </p:txBody>
      </p:sp>
    </p:spTree>
  </p:cSld>
  <p:clrMapOvr>
    <a:masterClrMapping/>
  </p:clrMapOvr>
  <p:transition xmlns:p14="http://schemas.microsoft.com/office/powerpoint/2010/main" spd="med" advClick="1"/>
</p:sld>
</file>

<file path=ppt/slides/slide1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18" name="Leadership keys to remember"/>
          <p:cNvSpPr txBox="1"/>
          <p:nvPr>
            <p:ph type="title"/>
          </p:nvPr>
        </p:nvSpPr>
        <p:spPr>
          <a:xfrm>
            <a:off x="1219200" y="1515481"/>
            <a:ext cx="21945600" cy="2742076"/>
          </a:xfrm>
          <a:prstGeom prst="rect">
            <a:avLst/>
          </a:prstGeom>
        </p:spPr>
        <p:txBody>
          <a:bodyPr/>
          <a:lstStyle>
            <a:lvl1pPr defTabSz="569594">
              <a:lnSpc>
                <a:spcPct val="80000"/>
              </a:lnSpc>
              <a:defRPr spc="-138" sz="13800">
                <a:latin typeface="Anton Regular"/>
                <a:ea typeface="Anton Regular"/>
                <a:cs typeface="Anton Regular"/>
                <a:sym typeface="Anton Regular"/>
              </a:defRPr>
            </a:lvl1pPr>
          </a:lstStyle>
          <a:p>
            <a:pPr/>
            <a:r>
              <a:t>Leadership keys to remember</a:t>
            </a:r>
          </a:p>
        </p:txBody>
      </p:sp>
      <p:sp>
        <p:nvSpPr>
          <p:cNvPr id="219" name="Don’t do it alone…"/>
          <p:cNvSpPr txBox="1"/>
          <p:nvPr>
            <p:ph type="body" idx="1"/>
          </p:nvPr>
        </p:nvSpPr>
        <p:spPr>
          <a:xfrm>
            <a:off x="1219200" y="4453843"/>
            <a:ext cx="21945600" cy="8551471"/>
          </a:xfrm>
          <a:prstGeom prst="rect">
            <a:avLst/>
          </a:prstGeom>
        </p:spPr>
        <p:txBody>
          <a:bodyPr/>
          <a:lstStyle/>
          <a:p>
            <a:pPr marL="493775" indent="-493775" defTabSz="462280">
              <a:buClr>
                <a:srgbClr val="57BEF0"/>
              </a:buClr>
              <a:buSzPct val="250000"/>
              <a:buChar char="-"/>
              <a:defRPr spc="-56" sz="5600"/>
            </a:pPr>
            <a:r>
              <a:t>Don’t do it alone</a:t>
            </a:r>
          </a:p>
          <a:p>
            <a:pPr marL="493775" indent="-493775" defTabSz="462280">
              <a:buClr>
                <a:srgbClr val="57BEF0"/>
              </a:buClr>
              <a:buSzPct val="250000"/>
              <a:buChar char="-"/>
              <a:defRPr spc="-56" sz="5600"/>
            </a:pPr>
            <a:r>
              <a:t>Don’t do it for them</a:t>
            </a:r>
          </a:p>
          <a:p>
            <a:pPr marL="493775" indent="-493775" defTabSz="462280">
              <a:buClr>
                <a:srgbClr val="57BEF0"/>
              </a:buClr>
              <a:buSzPct val="250000"/>
              <a:buChar char="-"/>
              <a:defRPr spc="-56" sz="5600"/>
            </a:pPr>
            <a:r>
              <a:t>Don’t fix it for them</a:t>
            </a:r>
          </a:p>
          <a:p>
            <a:pPr marL="493775" indent="-493775" defTabSz="462280">
              <a:buClr>
                <a:srgbClr val="57BEF0"/>
              </a:buClr>
              <a:buSzPct val="250000"/>
              <a:buChar char="-"/>
              <a:defRPr spc="-56" sz="5600"/>
            </a:pPr>
            <a:r>
              <a:t>Don’t do your best; do whatever it takes</a:t>
            </a:r>
          </a:p>
          <a:p>
            <a:pPr marL="493775" indent="-493775" defTabSz="462280">
              <a:buClr>
                <a:srgbClr val="57BEF0"/>
              </a:buClr>
              <a:buSzPct val="250000"/>
              <a:buChar char="-"/>
              <a:defRPr spc="-56" sz="5600"/>
            </a:pPr>
            <a:r>
              <a:t>We are helping to make people more productive</a:t>
            </a:r>
          </a:p>
          <a:p>
            <a:pPr defTabSz="462280">
              <a:defRPr spc="-41" sz="4144"/>
            </a:pPr>
          </a:p>
          <a:p>
            <a:pPr algn="ctr" defTabSz="462280">
              <a:defRPr b="0" spc="-78" sz="7840">
                <a:solidFill>
                  <a:srgbClr val="FFFFFF"/>
                </a:solidFill>
                <a:latin typeface="Anton Regular"/>
                <a:ea typeface="Anton Regular"/>
                <a:cs typeface="Anton Regular"/>
                <a:sym typeface="Anton Regular"/>
              </a:defRPr>
            </a:pPr>
            <a:r>
              <a:rPr u="sng"/>
              <a:t>GROWTH</a:t>
            </a:r>
            <a:r>
              <a:t> WITHOUT </a:t>
            </a:r>
            <a:r>
              <a:rPr u="sng"/>
              <a:t>CHANGE</a:t>
            </a:r>
            <a:r>
              <a:t> IS IMPOSSIBLE!</a:t>
            </a:r>
          </a:p>
        </p:txBody>
      </p:sp>
    </p:spTree>
  </p:cSld>
  <p:clrMapOvr>
    <a:masterClrMapping/>
  </p:clrMapOvr>
  <p:transition xmlns:p14="http://schemas.microsoft.com/office/powerpoint/2010/main" spd="med" advClick="1"/>
</p:sld>
</file>

<file path=ppt/slides/slide1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23" name="The importance of…"/>
          <p:cNvSpPr txBox="1"/>
          <p:nvPr>
            <p:ph type="body" sz="half" idx="1"/>
          </p:nvPr>
        </p:nvSpPr>
        <p:spPr>
          <a:xfrm>
            <a:off x="1219200" y="794187"/>
            <a:ext cx="21945600" cy="5263774"/>
          </a:xfrm>
          <a:prstGeom prst="rect">
            <a:avLst/>
          </a:prstGeom>
        </p:spPr>
        <p:txBody>
          <a:bodyPr/>
          <a:lstStyle/>
          <a:p>
            <a:pPr defTabSz="356362">
              <a:lnSpc>
                <a:spcPct val="30000"/>
              </a:lnSpc>
              <a:defRPr sz="8540">
                <a:latin typeface="Anton Regular"/>
                <a:ea typeface="Anton Regular"/>
                <a:cs typeface="Anton Regular"/>
                <a:sym typeface="Anton Regular"/>
              </a:defRPr>
            </a:pPr>
            <a:r>
              <a:t>The importance of</a:t>
            </a:r>
          </a:p>
          <a:p>
            <a:pPr defTabSz="356362">
              <a:lnSpc>
                <a:spcPct val="30000"/>
              </a:lnSpc>
              <a:defRPr sz="24400">
                <a:latin typeface="Anton Regular"/>
                <a:ea typeface="Anton Regular"/>
                <a:cs typeface="Anton Regular"/>
                <a:sym typeface="Anton Regular"/>
              </a:defRPr>
            </a:pPr>
            <a:r>
              <a:t>Culture</a:t>
            </a:r>
          </a:p>
        </p:txBody>
      </p:sp>
      <p:sp>
        <p:nvSpPr>
          <p:cNvPr id="224" name="Proper culture will do the work for you!…"/>
          <p:cNvSpPr txBox="1"/>
          <p:nvPr/>
        </p:nvSpPr>
        <p:spPr>
          <a:xfrm>
            <a:off x="923169" y="5573258"/>
            <a:ext cx="22537661" cy="69088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defRPr b="1" sz="9100"/>
            </a:pPr>
            <a:r>
              <a:t>Proper culture will do the work for you!</a:t>
            </a:r>
          </a:p>
          <a:p>
            <a:pPr>
              <a:defRPr sz="5000"/>
            </a:pPr>
          </a:p>
          <a:p>
            <a:pPr>
              <a:defRPr i="1" sz="5000"/>
            </a:pPr>
          </a:p>
          <a:p>
            <a:pPr>
              <a:defRPr b="1" i="1" sz="5000"/>
            </a:pPr>
            <a:r>
              <a:t>Culture eats vision for breakfast.</a:t>
            </a:r>
          </a:p>
          <a:p>
            <a:pPr>
              <a:defRPr i="1" sz="5000"/>
            </a:pPr>
            <a:r>
              <a:t>-Ps. J.B. Whitfield</a:t>
            </a:r>
          </a:p>
          <a:p>
            <a:pPr>
              <a:defRPr i="1" sz="5000"/>
            </a:pPr>
          </a:p>
          <a:p>
            <a:pPr>
              <a:defRPr b="1" i="1" sz="5000"/>
            </a:pPr>
            <a:r>
              <a:t>If your vision &amp; culture don’t line up, you’ll never accomplish your vision.</a:t>
            </a:r>
          </a:p>
          <a:p>
            <a:pPr>
              <a:defRPr i="1" sz="5000"/>
            </a:pPr>
            <a:r>
              <a:t>-Ap. Bill Motley</a:t>
            </a:r>
          </a:p>
        </p:txBody>
      </p:sp>
    </p:spTree>
  </p:cSld>
  <p:clrMapOvr>
    <a:masterClrMapping/>
  </p:clrMapOvr>
  <p:transition xmlns:p14="http://schemas.microsoft.com/office/powerpoint/2010/main" spd="med" advClick="1"/>
</p:sld>
</file>

<file path=ppt/slides/slide1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26" name="Creating…"/>
          <p:cNvSpPr txBox="1"/>
          <p:nvPr>
            <p:ph type="body" sz="half" idx="1"/>
          </p:nvPr>
        </p:nvSpPr>
        <p:spPr>
          <a:xfrm>
            <a:off x="1219200" y="794187"/>
            <a:ext cx="21945600" cy="5263774"/>
          </a:xfrm>
          <a:prstGeom prst="rect">
            <a:avLst/>
          </a:prstGeom>
        </p:spPr>
        <p:txBody>
          <a:bodyPr/>
          <a:lstStyle/>
          <a:p>
            <a:pPr defTabSz="356362">
              <a:lnSpc>
                <a:spcPct val="30000"/>
              </a:lnSpc>
              <a:defRPr sz="8540">
                <a:latin typeface="Anton Regular"/>
                <a:ea typeface="Anton Regular"/>
                <a:cs typeface="Anton Regular"/>
                <a:sym typeface="Anton Regular"/>
              </a:defRPr>
            </a:pPr>
            <a:r>
              <a:t>Creating</a:t>
            </a:r>
          </a:p>
          <a:p>
            <a:pPr defTabSz="356362">
              <a:lnSpc>
                <a:spcPct val="30000"/>
              </a:lnSpc>
              <a:defRPr sz="24400">
                <a:latin typeface="Anton Regular"/>
                <a:ea typeface="Anton Regular"/>
                <a:cs typeface="Anton Regular"/>
                <a:sym typeface="Anton Regular"/>
              </a:defRPr>
            </a:pPr>
            <a:r>
              <a:t>Culture</a:t>
            </a:r>
          </a:p>
        </p:txBody>
      </p:sp>
      <p:sp>
        <p:nvSpPr>
          <p:cNvPr id="227" name="Identify the culture you should have…"/>
          <p:cNvSpPr txBox="1"/>
          <p:nvPr/>
        </p:nvSpPr>
        <p:spPr>
          <a:xfrm>
            <a:off x="5357268" y="5491100"/>
            <a:ext cx="13669464" cy="74676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marL="620485" indent="-620485" algn="l">
              <a:buSzPct val="100000"/>
              <a:buAutoNum type="arabicPeriod" startAt="1"/>
              <a:defRPr b="1" sz="4800"/>
            </a:pPr>
            <a:r>
              <a:t>Identify the culture you should have</a:t>
            </a:r>
          </a:p>
          <a:p>
            <a:pPr marL="620485" indent="-620485" algn="l">
              <a:buSzPct val="100000"/>
              <a:buAutoNum type="arabicPeriod" startAt="1"/>
              <a:defRPr b="1" sz="4800"/>
            </a:pPr>
            <a:r>
              <a:t>Identify the present culture</a:t>
            </a:r>
          </a:p>
          <a:p>
            <a:pPr marL="620485" indent="-620485" algn="l">
              <a:buSzPct val="100000"/>
              <a:buAutoNum type="arabicPeriod" startAt="1"/>
              <a:defRPr b="1" sz="4800"/>
            </a:pPr>
            <a:r>
              <a:t>Share vision &amp; proper culture</a:t>
            </a:r>
          </a:p>
          <a:p>
            <a:pPr marL="620485" indent="-620485" algn="l">
              <a:buSzPct val="100000"/>
              <a:buAutoNum type="arabicPeriod" startAt="1"/>
              <a:defRPr b="1" sz="4800"/>
            </a:pPr>
            <a:r>
              <a:t>Give anointed preaching &amp; teaching on Culture</a:t>
            </a:r>
          </a:p>
          <a:p>
            <a:pPr lvl="1" marL="1306285" indent="-620485" algn="l">
              <a:buClr>
                <a:srgbClr val="000000"/>
              </a:buClr>
              <a:buSzPct val="100000"/>
              <a:buChar char="•"/>
              <a:defRPr b="1" sz="4800"/>
            </a:pPr>
            <a:r>
              <a:t>This will break the yoke of bad culture</a:t>
            </a:r>
          </a:p>
          <a:p>
            <a:pPr lvl="1" marL="1306285" indent="-620485" algn="l">
              <a:buClr>
                <a:srgbClr val="000000"/>
              </a:buClr>
              <a:buSzPct val="100000"/>
              <a:buChar char="•"/>
              <a:defRPr b="1" sz="4800"/>
            </a:pPr>
            <a:r>
              <a:t>Create a hunger for the right culture</a:t>
            </a:r>
          </a:p>
          <a:p>
            <a:pPr marL="620485" indent="-620485" algn="l">
              <a:buSzPct val="100000"/>
              <a:buAutoNum type="arabicPeriod" startAt="1"/>
              <a:defRPr b="1" sz="4800"/>
            </a:pPr>
            <a:r>
              <a:t>Model the right culture</a:t>
            </a:r>
          </a:p>
          <a:p>
            <a:pPr marL="620485" indent="-620485" algn="l">
              <a:buSzPct val="100000"/>
              <a:buAutoNum type="arabicPeriod" startAt="1"/>
              <a:defRPr b="1" sz="4800"/>
            </a:pPr>
            <a:r>
              <a:t>Disciple the right culture</a:t>
            </a:r>
          </a:p>
          <a:p>
            <a:pPr marL="620485" indent="-620485" algn="l">
              <a:buSzPct val="100000"/>
              <a:buAutoNum type="arabicPeriod" startAt="1"/>
              <a:defRPr b="1" sz="4800"/>
            </a:pPr>
            <a:r>
              <a:t>Celebrate the right culture</a:t>
            </a:r>
          </a:p>
          <a:p>
            <a:pPr marL="620485" indent="-620485" algn="l">
              <a:buSzPct val="100000"/>
              <a:buAutoNum type="arabicPeriod" startAt="1"/>
              <a:defRPr b="1" sz="4800"/>
            </a:pPr>
            <a:r>
              <a:t>KEEP the right culture by REPEATING</a:t>
            </a:r>
          </a:p>
        </p:txBody>
      </p:sp>
    </p:spTree>
  </p:cSld>
  <p:clrMapOvr>
    <a:masterClrMapping/>
  </p:clrMapOvr>
  <p:transition xmlns:p14="http://schemas.microsoft.com/office/powerpoint/2010/main" spd="med" advClick="1"/>
</p:sld>
</file>

<file path=ppt/slides/slide1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rgbClr val="000000"/>
        </a:solidFill>
      </p:bgPr>
    </p:bg>
    <p:spTree>
      <p:nvGrpSpPr>
        <p:cNvPr id="1" name=""/>
        <p:cNvGrpSpPr/>
        <p:nvPr/>
      </p:nvGrpSpPr>
      <p:grpSpPr>
        <a:xfrm>
          <a:off x="0" y="0"/>
          <a:ext cx="0" cy="0"/>
          <a:chOff x="0" y="0"/>
          <a:chExt cx="0" cy="0"/>
        </a:xfrm>
      </p:grpSpPr>
      <p:sp>
        <p:nvSpPr>
          <p:cNvPr id="229" name="Let’s talk about a process…"/>
          <p:cNvSpPr txBox="1"/>
          <p:nvPr>
            <p:ph type="title"/>
          </p:nvPr>
        </p:nvSpPr>
        <p:spPr>
          <a:xfrm>
            <a:off x="1219200" y="4064000"/>
            <a:ext cx="13784725" cy="5930900"/>
          </a:xfrm>
          <a:prstGeom prst="rect">
            <a:avLst/>
          </a:prstGeom>
        </p:spPr>
        <p:txBody>
          <a:bodyPr/>
          <a:lstStyle>
            <a:lvl1pPr>
              <a:defRPr>
                <a:latin typeface="Anton Regular"/>
                <a:ea typeface="Anton Regular"/>
                <a:cs typeface="Anton Regular"/>
                <a:sym typeface="Anton Regular"/>
              </a:defRPr>
            </a:lvl1pPr>
          </a:lstStyle>
          <a:p>
            <a:pPr/>
            <a:r>
              <a:t>Let’s talk about a process…</a:t>
            </a:r>
          </a:p>
        </p:txBody>
      </p:sp>
      <p:pic>
        <p:nvPicPr>
          <p:cNvPr id="230" name="1 (10).png" descr="1 (10).png"/>
          <p:cNvPicPr>
            <a:picLocks noChangeAspect="1"/>
          </p:cNvPicPr>
          <p:nvPr/>
        </p:nvPicPr>
        <p:blipFill>
          <a:blip r:embed="rId3">
            <a:extLst/>
          </a:blip>
          <a:stretch>
            <a:fillRect/>
          </a:stretch>
        </p:blipFill>
        <p:spPr>
          <a:xfrm>
            <a:off x="12919379" y="3555391"/>
            <a:ext cx="12352209" cy="6948118"/>
          </a:xfrm>
          <a:prstGeom prst="rect">
            <a:avLst/>
          </a:prstGeom>
          <a:ln w="12700">
            <a:miter lim="400000"/>
          </a:ln>
        </p:spPr>
      </p:pic>
    </p:spTree>
  </p:cSld>
  <p:clrMapOvr>
    <a:masterClrMapping/>
  </p:clrMapOvr>
  <p:transition xmlns:p14="http://schemas.microsoft.com/office/powerpoint/2010/main" spd="med" advClick="1"/>
</p:sld>
</file>

<file path=ppt/slides/slide1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34" name="PROCESS:…"/>
          <p:cNvSpPr txBox="1"/>
          <p:nvPr>
            <p:ph type="body" sz="quarter" idx="1"/>
          </p:nvPr>
        </p:nvSpPr>
        <p:spPr>
          <a:xfrm>
            <a:off x="18911062" y="6130730"/>
            <a:ext cx="4937457" cy="5123954"/>
          </a:xfrm>
          <a:prstGeom prst="rect">
            <a:avLst/>
          </a:prstGeom>
        </p:spPr>
        <p:txBody>
          <a:bodyPr/>
          <a:lstStyle/>
          <a:p>
            <a:pPr defTabSz="531622">
              <a:defRPr spc="-54" sz="5460" u="sng">
                <a:latin typeface="Proxima Nova"/>
                <a:ea typeface="Proxima Nova"/>
                <a:cs typeface="Proxima Nova"/>
                <a:sym typeface="Proxima Nova"/>
              </a:defRPr>
            </a:pPr>
            <a:r>
              <a:t>PROCESS: </a:t>
            </a:r>
          </a:p>
          <a:p>
            <a:pPr defTabSz="531622">
              <a:defRPr spc="-54" sz="5460"/>
            </a:pPr>
            <a:r>
              <a:t>A series of actions or steps taken in order to achieve a particular end</a:t>
            </a:r>
          </a:p>
        </p:txBody>
      </p:sp>
      <p:pic>
        <p:nvPicPr>
          <p:cNvPr id="235" name="1 (11).png" descr="1 (11).png"/>
          <p:cNvPicPr>
            <a:picLocks noChangeAspect="1"/>
          </p:cNvPicPr>
          <p:nvPr>
            <p:ph type="pic" idx="21"/>
          </p:nvPr>
        </p:nvPicPr>
        <p:blipFill>
          <a:blip r:embed="rId3">
            <a:extLst/>
          </a:blip>
          <a:srcRect l="8333" t="0" r="8333" b="0"/>
          <a:stretch>
            <a:fillRect/>
          </a:stretch>
        </p:blipFill>
        <p:spPr>
          <a:xfrm>
            <a:off x="635000" y="0"/>
            <a:ext cx="17780000" cy="12001500"/>
          </a:xfrm>
          <a:prstGeom prst="rect">
            <a:avLst/>
          </a:prstGeom>
        </p:spPr>
      </p:pic>
      <p:sp>
        <p:nvSpPr>
          <p:cNvPr id="236" name="What is a process?"/>
          <p:cNvSpPr txBox="1"/>
          <p:nvPr>
            <p:ph type="title"/>
          </p:nvPr>
        </p:nvSpPr>
        <p:spPr>
          <a:prstGeom prst="rect">
            <a:avLst/>
          </a:prstGeom>
        </p:spPr>
        <p:txBody>
          <a:bodyPr/>
          <a:lstStyle>
            <a:lvl1pPr defTabSz="537463">
              <a:defRPr spc="-184" sz="18400">
                <a:latin typeface="Anton Regular"/>
                <a:ea typeface="Anton Regular"/>
                <a:cs typeface="Anton Regular"/>
                <a:sym typeface="Anton Regular"/>
              </a:defRPr>
            </a:lvl1pPr>
          </a:lstStyle>
          <a:p>
            <a:pPr/>
            <a:r>
              <a:t>What is a process?</a:t>
            </a:r>
          </a:p>
        </p:txBody>
      </p:sp>
    </p:spTree>
  </p:cSld>
  <p:clrMapOvr>
    <a:masterClrMapping/>
  </p:clrMapOvr>
  <p:transition xmlns:p14="http://schemas.microsoft.com/office/powerpoint/2010/main" spd="med" advClick="1"/>
</p:sld>
</file>

<file path=ppt/slides/slide1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40" name="Change is a necessity"/>
          <p:cNvSpPr txBox="1"/>
          <p:nvPr>
            <p:ph type="title"/>
          </p:nvPr>
        </p:nvSpPr>
        <p:spPr>
          <a:xfrm>
            <a:off x="575930" y="388568"/>
            <a:ext cx="21945601" cy="2328797"/>
          </a:xfrm>
          <a:prstGeom prst="rect">
            <a:avLst/>
          </a:prstGeom>
        </p:spPr>
        <p:txBody>
          <a:bodyPr/>
          <a:lstStyle>
            <a:lvl1pPr defTabSz="759459">
              <a:defRPr spc="-116" sz="11684">
                <a:solidFill>
                  <a:srgbClr val="000000"/>
                </a:solidFill>
                <a:latin typeface="Anton Regular"/>
                <a:ea typeface="Anton Regular"/>
                <a:cs typeface="Anton Regular"/>
                <a:sym typeface="Anton Regular"/>
              </a:defRPr>
            </a:lvl1pPr>
          </a:lstStyle>
          <a:p>
            <a:pPr/>
            <a:r>
              <a:t>Change is a necessity</a:t>
            </a:r>
          </a:p>
        </p:txBody>
      </p:sp>
      <p:pic>
        <p:nvPicPr>
          <p:cNvPr id="241" name="1 (13).png" descr="1 (13).png"/>
          <p:cNvPicPr>
            <a:picLocks noChangeAspect="1"/>
          </p:cNvPicPr>
          <p:nvPr/>
        </p:nvPicPr>
        <p:blipFill>
          <a:blip r:embed="rId3">
            <a:extLst/>
          </a:blip>
          <a:stretch>
            <a:fillRect/>
          </a:stretch>
        </p:blipFill>
        <p:spPr>
          <a:xfrm>
            <a:off x="1114355" y="905430"/>
            <a:ext cx="22155290" cy="12462352"/>
          </a:xfrm>
          <a:prstGeom prst="rect">
            <a:avLst/>
          </a:prstGeom>
          <a:ln w="12700">
            <a:miter lim="400000"/>
          </a:ln>
        </p:spPr>
      </p:pic>
    </p:spTree>
  </p:cSld>
  <p:clrMapOvr>
    <a:masterClrMapping/>
  </p:clrMapOvr>
  <p:transition xmlns:p14="http://schemas.microsoft.com/office/powerpoint/2010/main" spd="med" advClick="1"/>
</p:sld>
</file>

<file path=ppt/slides/slide1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245" name="1 (12).png" descr="1 (12).png"/>
          <p:cNvPicPr>
            <a:picLocks noChangeAspect="1"/>
          </p:cNvPicPr>
          <p:nvPr/>
        </p:nvPicPr>
        <p:blipFill>
          <a:blip r:embed="rId3">
            <a:extLst/>
          </a:blip>
          <a:stretch>
            <a:fillRect/>
          </a:stretch>
        </p:blipFill>
        <p:spPr>
          <a:xfrm>
            <a:off x="1114353" y="905430"/>
            <a:ext cx="22155294" cy="12462352"/>
          </a:xfrm>
          <a:prstGeom prst="rect">
            <a:avLst/>
          </a:prstGeom>
          <a:ln w="12700">
            <a:miter lim="400000"/>
          </a:ln>
        </p:spPr>
      </p:pic>
      <p:sp>
        <p:nvSpPr>
          <p:cNvPr id="246" name="Change is a necessity"/>
          <p:cNvSpPr txBox="1"/>
          <p:nvPr/>
        </p:nvSpPr>
        <p:spPr>
          <a:xfrm>
            <a:off x="578164" y="384378"/>
            <a:ext cx="21945601" cy="2328797"/>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lvl1pPr algn="l" defTabSz="759459">
              <a:lnSpc>
                <a:spcPct val="70000"/>
              </a:lnSpc>
              <a:defRPr cap="all" spc="-116" sz="11684">
                <a:latin typeface="Anton Regular"/>
                <a:ea typeface="Anton Regular"/>
                <a:cs typeface="Anton Regular"/>
                <a:sym typeface="Anton Regular"/>
              </a:defRPr>
            </a:lvl1pPr>
          </a:lstStyle>
          <a:p>
            <a:pPr/>
            <a:r>
              <a:t>Change is a necessity</a:t>
            </a:r>
          </a:p>
        </p:txBody>
      </p:sp>
    </p:spTree>
  </p:cSld>
  <p:clrMapOvr>
    <a:masterClrMapping/>
  </p:clrMapOvr>
  <p:transition xmlns:p14="http://schemas.microsoft.com/office/powerpoint/2010/main" spd="med" advClick="1"/>
</p:sld>
</file>

<file path=ppt/slides/slide1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50" name="3 types of people"/>
          <p:cNvSpPr txBox="1"/>
          <p:nvPr>
            <p:ph type="title"/>
          </p:nvPr>
        </p:nvSpPr>
        <p:spPr>
          <a:xfrm>
            <a:off x="1219200" y="1138278"/>
            <a:ext cx="21945600" cy="3403592"/>
          </a:xfrm>
          <a:prstGeom prst="rect">
            <a:avLst/>
          </a:prstGeom>
        </p:spPr>
        <p:txBody>
          <a:bodyPr/>
          <a:lstStyle>
            <a:lvl1pPr defTabSz="709930">
              <a:defRPr spc="-171" sz="17200">
                <a:latin typeface="Anton Regular"/>
                <a:ea typeface="Anton Regular"/>
                <a:cs typeface="Anton Regular"/>
                <a:sym typeface="Anton Regular"/>
              </a:defRPr>
            </a:lvl1pPr>
          </a:lstStyle>
          <a:p>
            <a:pPr/>
            <a:r>
              <a:t>3 types of people</a:t>
            </a:r>
          </a:p>
        </p:txBody>
      </p:sp>
      <p:sp>
        <p:nvSpPr>
          <p:cNvPr id="251" name="RESIST Change…"/>
          <p:cNvSpPr txBox="1"/>
          <p:nvPr>
            <p:ph type="body" idx="1"/>
          </p:nvPr>
        </p:nvSpPr>
        <p:spPr>
          <a:xfrm>
            <a:off x="1219200" y="4947484"/>
            <a:ext cx="21945600" cy="7968455"/>
          </a:xfrm>
          <a:prstGeom prst="rect">
            <a:avLst/>
          </a:prstGeom>
        </p:spPr>
        <p:txBody>
          <a:bodyPr/>
          <a:lstStyle/>
          <a:p>
            <a:pPr marL="881742" indent="-881742">
              <a:buSzPct val="100000"/>
              <a:buAutoNum type="arabicPeriod" startAt="1"/>
              <a:defRPr spc="-100" sz="10000"/>
            </a:pPr>
            <a:r>
              <a:t>RESIST Change</a:t>
            </a:r>
          </a:p>
          <a:p>
            <a:pPr marL="881742" indent="-881742">
              <a:buSzPct val="100000"/>
              <a:buAutoNum type="arabicPeriod" startAt="1"/>
              <a:defRPr spc="-100" sz="10000"/>
            </a:pPr>
            <a:r>
              <a:t>TOLERATE Change</a:t>
            </a:r>
          </a:p>
          <a:p>
            <a:pPr marL="881742" indent="-881742">
              <a:buSzPct val="100000"/>
              <a:buAutoNum type="arabicPeriod" startAt="1"/>
              <a:defRPr spc="-100" sz="10000"/>
            </a:pPr>
            <a:r>
              <a:t>EMBRACE Change</a:t>
            </a:r>
          </a:p>
        </p:txBody>
      </p:sp>
    </p:spTree>
  </p:cSld>
  <p:clrMapOvr>
    <a:masterClrMapping/>
  </p:clrMapOvr>
  <p:transition xmlns:p14="http://schemas.microsoft.com/office/powerpoint/2010/main" spd="med" advClick="1"/>
</p:sld>
</file>

<file path=ppt/slides/slide2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255" name="1 (12).png" descr="1 (12).png"/>
          <p:cNvPicPr>
            <a:picLocks noChangeAspect="1"/>
          </p:cNvPicPr>
          <p:nvPr/>
        </p:nvPicPr>
        <p:blipFill>
          <a:blip r:embed="rId3">
            <a:extLst/>
          </a:blip>
          <a:stretch>
            <a:fillRect/>
          </a:stretch>
        </p:blipFill>
        <p:spPr>
          <a:xfrm>
            <a:off x="1114353" y="905430"/>
            <a:ext cx="22155294" cy="12462352"/>
          </a:xfrm>
          <a:prstGeom prst="rect">
            <a:avLst/>
          </a:prstGeom>
          <a:ln w="12700">
            <a:miter lim="400000"/>
          </a:ln>
        </p:spPr>
      </p:pic>
      <p:sp>
        <p:nvSpPr>
          <p:cNvPr id="256" name="Two things that promote change:…"/>
          <p:cNvSpPr txBox="1"/>
          <p:nvPr/>
        </p:nvSpPr>
        <p:spPr>
          <a:xfrm>
            <a:off x="12006187" y="9519694"/>
            <a:ext cx="11838029" cy="3403373"/>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p>
            <a:pPr algn="l" defTabSz="808990">
              <a:lnSpc>
                <a:spcPct val="120000"/>
              </a:lnSpc>
              <a:defRPr b="1" cap="all" i="1" spc="-48" sz="4900"/>
            </a:pPr>
            <a:r>
              <a:t>Two things that promote change:</a:t>
            </a:r>
          </a:p>
          <a:p>
            <a:pPr lvl="3" marL="2923772" indent="-907520" algn="l" defTabSz="808990">
              <a:buSzPct val="100000"/>
              <a:buAutoNum type="arabicPeriod" startAt="1"/>
              <a:defRPr b="1" cap="all" i="1" spc="-78" sz="7840">
                <a:solidFill>
                  <a:schemeClr val="accent5">
                    <a:hueOff val="-482677"/>
                    <a:lumOff val="-10796"/>
                  </a:schemeClr>
                </a:solidFill>
              </a:defRPr>
            </a:pPr>
            <a:r>
              <a:t>Crisis</a:t>
            </a:r>
          </a:p>
          <a:p>
            <a:pPr lvl="3" marL="2923772" indent="-907520" algn="l" defTabSz="808990">
              <a:buSzPct val="100000"/>
              <a:buAutoNum type="arabicPeriod" startAt="1"/>
              <a:defRPr b="1" cap="all" i="1" spc="-78" sz="7840">
                <a:solidFill>
                  <a:schemeClr val="accent5">
                    <a:hueOff val="-482677"/>
                    <a:lumOff val="-10796"/>
                  </a:schemeClr>
                </a:solidFill>
              </a:defRPr>
            </a:pPr>
            <a:r>
              <a:t>Revelation</a:t>
            </a:r>
          </a:p>
        </p:txBody>
      </p:sp>
      <p:sp>
        <p:nvSpPr>
          <p:cNvPr id="257" name="FACE REALITY!"/>
          <p:cNvSpPr txBox="1"/>
          <p:nvPr/>
        </p:nvSpPr>
        <p:spPr>
          <a:xfrm>
            <a:off x="16151291" y="7029354"/>
            <a:ext cx="7610006" cy="23114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lgn="l">
              <a:lnSpc>
                <a:spcPct val="70000"/>
              </a:lnSpc>
              <a:defRPr cap="all" spc="-116" sz="11600">
                <a:latin typeface="Anton Regular"/>
                <a:ea typeface="Anton Regular"/>
                <a:cs typeface="Anton Regular"/>
                <a:sym typeface="Anton Regular"/>
              </a:defRPr>
            </a:lvl1pPr>
          </a:lstStyle>
          <a:p>
            <a:pPr/>
            <a:r>
              <a:t>FACE REALITY!</a:t>
            </a:r>
          </a:p>
        </p:txBody>
      </p:sp>
      <p:sp>
        <p:nvSpPr>
          <p:cNvPr id="258" name="Change is a necessity"/>
          <p:cNvSpPr txBox="1"/>
          <p:nvPr/>
        </p:nvSpPr>
        <p:spPr>
          <a:xfrm>
            <a:off x="578164" y="384378"/>
            <a:ext cx="21945601" cy="2328797"/>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lvl1pPr algn="l" defTabSz="759459">
              <a:lnSpc>
                <a:spcPct val="70000"/>
              </a:lnSpc>
              <a:defRPr cap="all" spc="-116" sz="11684">
                <a:latin typeface="Anton Regular"/>
                <a:ea typeface="Anton Regular"/>
                <a:cs typeface="Anton Regular"/>
                <a:sym typeface="Anton Regular"/>
              </a:defRPr>
            </a:lvl1pPr>
          </a:lstStyle>
          <a:p>
            <a:pPr/>
            <a:r>
              <a:t>Change is a necessity</a:t>
            </a:r>
          </a:p>
        </p:txBody>
      </p:sp>
    </p:spTree>
  </p:cSld>
  <p:clrMapOvr>
    <a:masterClrMapping/>
  </p:clrMapOvr>
  <p:transition xmlns:p14="http://schemas.microsoft.com/office/powerpoint/2010/main" spd="med" advClick="1"/>
</p:sld>
</file>

<file path=ppt/slides/slide2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blipFill rotWithShape="1">
          <a:blip r:embed="rId3"/>
          <a:srcRect l="0" t="0" r="0" b="0"/>
          <a:stretch>
            <a:fillRect/>
          </a:stretch>
        </a:blipFill>
      </p:bgPr>
    </p:bg>
    <p:spTree>
      <p:nvGrpSpPr>
        <p:cNvPr id="1" name=""/>
        <p:cNvGrpSpPr/>
        <p:nvPr/>
      </p:nvGrpSpPr>
      <p:grpSpPr>
        <a:xfrm>
          <a:off x="0" y="0"/>
          <a:ext cx="0" cy="0"/>
          <a:chOff x="0" y="0"/>
          <a:chExt cx="0" cy="0"/>
        </a:xfrm>
      </p:grpSpPr>
      <p:sp>
        <p:nvSpPr>
          <p:cNvPr id="262" name="I + P = O"/>
          <p:cNvSpPr txBox="1"/>
          <p:nvPr>
            <p:ph type="body" idx="1"/>
          </p:nvPr>
        </p:nvSpPr>
        <p:spPr>
          <a:xfrm>
            <a:off x="1219200" y="2021632"/>
            <a:ext cx="21945600" cy="7612249"/>
          </a:xfrm>
          <a:prstGeom prst="rect">
            <a:avLst/>
          </a:prstGeom>
        </p:spPr>
        <p:txBody>
          <a:bodyPr/>
          <a:lstStyle/>
          <a:p>
            <a:pPr/>
            <a:r>
              <a:t>I + P = O</a:t>
            </a:r>
          </a:p>
        </p:txBody>
      </p:sp>
      <p:sp>
        <p:nvSpPr>
          <p:cNvPr id="263" name="Issues + problems = opportunities"/>
          <p:cNvSpPr txBox="1"/>
          <p:nvPr>
            <p:ph type="body" idx="21"/>
          </p:nvPr>
        </p:nvSpPr>
        <p:spPr>
          <a:xfrm>
            <a:off x="1219200" y="8811241"/>
            <a:ext cx="21945599" cy="2036905"/>
          </a:xfrm>
          <a:prstGeom prst="rect">
            <a:avLst/>
          </a:prstGeom>
          <a:extLst>
            <a:ext uri="{C572A759-6A51-4108-AA02-DFA0A04FC94B}">
              <ma14:wrappingTextBoxFlag xmlns:ma14="http://schemas.microsoft.com/office/mac/drawingml/2011/main" val="1"/>
            </a:ext>
          </a:extLst>
        </p:spPr>
        <p:txBody>
          <a:bodyPr/>
          <a:lstStyle>
            <a:lvl1pPr>
              <a:defRPr spc="-83" sz="8300"/>
            </a:lvl1pPr>
          </a:lstStyle>
          <a:p>
            <a:pPr/>
            <a:r>
              <a:t>Issues + problems = opportunities</a:t>
            </a:r>
          </a:p>
        </p:txBody>
      </p:sp>
    </p:spTree>
  </p:cSld>
  <p:clrMapOvr>
    <a:masterClrMapping/>
  </p:clrMapOvr>
  <p:transition xmlns:p14="http://schemas.microsoft.com/office/powerpoint/2010/main" spd="med" advClick="1"/>
</p:sld>
</file>

<file path=ppt/slides/slide2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67" name="See Issues &amp; Problems…"/>
          <p:cNvSpPr txBox="1"/>
          <p:nvPr>
            <p:ph type="body" idx="1"/>
          </p:nvPr>
        </p:nvSpPr>
        <p:spPr>
          <a:xfrm>
            <a:off x="2879934" y="4161066"/>
            <a:ext cx="19965314" cy="8763001"/>
          </a:xfrm>
          <a:prstGeom prst="rect">
            <a:avLst/>
          </a:prstGeom>
        </p:spPr>
        <p:txBody>
          <a:bodyPr/>
          <a:lstStyle>
            <a:lvl1pPr marL="685799" indent="-685799">
              <a:spcBef>
                <a:spcPts val="6400"/>
              </a:spcBef>
              <a:buSzPct val="150000"/>
              <a:buChar char="➡"/>
              <a:defRPr sz="7300">
                <a:latin typeface="Helvetica Neue"/>
                <a:ea typeface="Helvetica Neue"/>
                <a:cs typeface="Helvetica Neue"/>
                <a:sym typeface="Helvetica Neue"/>
              </a:defRPr>
            </a:lvl1pPr>
            <a:lvl2pPr marL="1371599" indent="-685799">
              <a:spcBef>
                <a:spcPts val="6400"/>
              </a:spcBef>
              <a:buSzPct val="150000"/>
              <a:buChar char="➡"/>
              <a:defRPr sz="7300">
                <a:latin typeface="Helvetica Neue"/>
                <a:ea typeface="Helvetica Neue"/>
                <a:cs typeface="Helvetica Neue"/>
                <a:sym typeface="Helvetica Neue"/>
              </a:defRPr>
            </a:lvl2pPr>
            <a:lvl3pPr>
              <a:spcBef>
                <a:spcPts val="6400"/>
              </a:spcBef>
              <a:buSzPct val="150000"/>
              <a:buChar char="➡"/>
              <a:defRPr sz="7300">
                <a:latin typeface="Helvetica Neue"/>
                <a:ea typeface="Helvetica Neue"/>
                <a:cs typeface="Helvetica Neue"/>
                <a:sym typeface="Helvetica Neue"/>
              </a:defRPr>
            </a:lvl3pPr>
            <a:lvl4pPr>
              <a:spcBef>
                <a:spcPts val="6400"/>
              </a:spcBef>
              <a:buSzPct val="150000"/>
              <a:buChar char="➡"/>
              <a:defRPr sz="7300">
                <a:latin typeface="Helvetica Neue"/>
                <a:ea typeface="Helvetica Neue"/>
                <a:cs typeface="Helvetica Neue"/>
                <a:sym typeface="Helvetica Neue"/>
              </a:defRPr>
            </a:lvl4pPr>
            <a:lvl5pPr>
              <a:spcBef>
                <a:spcPts val="6400"/>
              </a:spcBef>
              <a:buSzPct val="150000"/>
              <a:buChar char="➡"/>
              <a:defRPr sz="7300">
                <a:latin typeface="Helvetica Neue"/>
                <a:ea typeface="Helvetica Neue"/>
                <a:cs typeface="Helvetica Neue"/>
                <a:sym typeface="Helvetica Neue"/>
              </a:defRPr>
            </a:lvl5pPr>
          </a:lstStyle>
          <a:p>
            <a:pPr/>
            <a:r>
              <a:t>  See Issues &amp; Problems</a:t>
            </a:r>
          </a:p>
          <a:p>
            <a:pPr lvl="1"/>
            <a:r>
              <a:t>  Face Reality thru Crisis &amp; Revelation</a:t>
            </a:r>
          </a:p>
          <a:p>
            <a:pPr lvl="2"/>
            <a:r>
              <a:t>  Change!</a:t>
            </a:r>
          </a:p>
          <a:p>
            <a:pPr lvl="3"/>
            <a:r>
              <a:t>  Grow!</a:t>
            </a:r>
          </a:p>
          <a:p>
            <a:pPr lvl="4"/>
            <a:r>
              <a:t>  Reach Your Destiny</a:t>
            </a:r>
          </a:p>
        </p:txBody>
      </p:sp>
      <p:sp>
        <p:nvSpPr>
          <p:cNvPr id="268" name="The growth process"/>
          <p:cNvSpPr txBox="1"/>
          <p:nvPr>
            <p:ph type="title"/>
          </p:nvPr>
        </p:nvSpPr>
        <p:spPr>
          <a:prstGeom prst="rect">
            <a:avLst/>
          </a:prstGeom>
        </p:spPr>
        <p:txBody>
          <a:bodyPr/>
          <a:lstStyle>
            <a:lvl1pPr defTabSz="676909">
              <a:defRPr spc="-114" sz="11480">
                <a:latin typeface="Anton Regular"/>
                <a:ea typeface="Anton Regular"/>
                <a:cs typeface="Anton Regular"/>
                <a:sym typeface="Anton Regular"/>
              </a:defRPr>
            </a:lvl1pPr>
          </a:lstStyle>
          <a:p>
            <a:pPr/>
            <a:r>
              <a:t>The growth process</a:t>
            </a:r>
          </a:p>
        </p:txBody>
      </p:sp>
    </p:spTree>
  </p:cSld>
  <p:clrMapOvr>
    <a:masterClrMapping/>
  </p:clrMapOvr>
  <p:transition xmlns:p14="http://schemas.microsoft.com/office/powerpoint/2010/main" spd="med" advClick="1"/>
</p:sld>
</file>

<file path=ppt/slides/slide2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72" name="The process of leadership"/>
          <p:cNvSpPr txBox="1"/>
          <p:nvPr>
            <p:ph type="title"/>
          </p:nvPr>
        </p:nvSpPr>
        <p:spPr>
          <a:xfrm>
            <a:off x="1219200" y="652130"/>
            <a:ext cx="21945600" cy="2298701"/>
          </a:xfrm>
          <a:prstGeom prst="rect">
            <a:avLst/>
          </a:prstGeom>
        </p:spPr>
        <p:txBody>
          <a:bodyPr/>
          <a:lstStyle>
            <a:lvl1pPr defTabSz="676909">
              <a:defRPr spc="-114" sz="11480">
                <a:latin typeface="Anton Regular"/>
                <a:ea typeface="Anton Regular"/>
                <a:cs typeface="Anton Regular"/>
                <a:sym typeface="Anton Regular"/>
              </a:defRPr>
            </a:lvl1pPr>
          </a:lstStyle>
          <a:p>
            <a:pPr/>
            <a:r>
              <a:t>The process of leadership</a:t>
            </a:r>
          </a:p>
        </p:txBody>
      </p:sp>
      <p:sp>
        <p:nvSpPr>
          <p:cNvPr id="273" name="CLOSING THE GAP"/>
          <p:cNvSpPr txBox="1"/>
          <p:nvPr/>
        </p:nvSpPr>
        <p:spPr>
          <a:xfrm>
            <a:off x="1343708" y="2468666"/>
            <a:ext cx="5699964" cy="8890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defTabSz="584200">
              <a:lnSpc>
                <a:spcPct val="90000"/>
              </a:lnSpc>
              <a:defRPr spc="-52" sz="5200">
                <a:latin typeface="Proxima Nova Semibold"/>
                <a:ea typeface="Proxima Nova Semibold"/>
                <a:cs typeface="Proxima Nova Semibold"/>
                <a:sym typeface="Proxima Nova Semibold"/>
              </a:defRPr>
            </a:lvl1pPr>
          </a:lstStyle>
          <a:p>
            <a:pPr/>
            <a:r>
              <a:t>CLOSING THE GAP</a:t>
            </a:r>
          </a:p>
        </p:txBody>
      </p:sp>
      <p:sp>
        <p:nvSpPr>
          <p:cNvPr id="274" name="MENTAL ASSENT…"/>
          <p:cNvSpPr txBox="1"/>
          <p:nvPr>
            <p:ph type="body" sz="quarter" idx="1"/>
          </p:nvPr>
        </p:nvSpPr>
        <p:spPr>
          <a:xfrm>
            <a:off x="1981200" y="3818586"/>
            <a:ext cx="6217904" cy="9104900"/>
          </a:xfrm>
          <a:prstGeom prst="rect">
            <a:avLst/>
          </a:prstGeom>
        </p:spPr>
        <p:txBody>
          <a:bodyPr/>
          <a:lstStyle/>
          <a:p>
            <a:pPr>
              <a:buClrTx/>
              <a:buSzPct val="100000"/>
              <a:buAutoNum type="arabicPeriod" startAt="1"/>
              <a:defRPr>
                <a:solidFill>
                  <a:srgbClr val="000000"/>
                </a:solidFill>
              </a:defRPr>
            </a:pPr>
            <a:r>
              <a:t>MENTAL ASSENT</a:t>
            </a:r>
          </a:p>
          <a:p>
            <a:pPr lvl="2" marL="0" indent="914400">
              <a:buClrTx/>
              <a:buSzTx/>
              <a:buNone/>
              <a:defRPr b="0">
                <a:solidFill>
                  <a:srgbClr val="000000"/>
                </a:solidFill>
              </a:defRPr>
            </a:pPr>
            <a:r>
              <a:t>(What we know)</a:t>
            </a:r>
          </a:p>
          <a:p>
            <a:pPr lvl="2" marL="0" indent="914400">
              <a:buClrTx/>
              <a:buSzTx/>
              <a:buNone/>
              <a:defRPr b="0">
                <a:solidFill>
                  <a:srgbClr val="000000"/>
                </a:solidFill>
              </a:defRPr>
            </a:pPr>
          </a:p>
          <a:p>
            <a:pPr lvl="2" marL="0" indent="914400">
              <a:buClrTx/>
              <a:buSzTx/>
              <a:buNone/>
              <a:defRPr b="0">
                <a:solidFill>
                  <a:srgbClr val="000000"/>
                </a:solidFill>
              </a:defRPr>
            </a:pPr>
          </a:p>
          <a:p>
            <a:pPr lvl="2" marL="0" indent="914400">
              <a:buClrTx/>
              <a:buSzTx/>
              <a:buNone/>
              <a:defRPr b="0">
                <a:solidFill>
                  <a:srgbClr val="000000"/>
                </a:solidFill>
              </a:defRPr>
            </a:pPr>
          </a:p>
          <a:p>
            <a:pPr lvl="2" marL="0" indent="914400">
              <a:buClrTx/>
              <a:buSzTx/>
              <a:buNone/>
              <a:defRPr b="0">
                <a:solidFill>
                  <a:srgbClr val="000000"/>
                </a:solidFill>
              </a:defRPr>
            </a:pPr>
          </a:p>
          <a:p>
            <a:pPr lvl="2" marL="0" indent="914400">
              <a:buClrTx/>
              <a:buSzTx/>
              <a:buNone/>
              <a:defRPr b="0">
                <a:solidFill>
                  <a:srgbClr val="000000"/>
                </a:solidFill>
              </a:defRPr>
            </a:pPr>
          </a:p>
          <a:p>
            <a:pPr marL="0" indent="0">
              <a:buClrTx/>
              <a:buSzTx/>
              <a:buNone/>
              <a:defRPr>
                <a:solidFill>
                  <a:srgbClr val="000000"/>
                </a:solidFill>
              </a:defRPr>
            </a:pPr>
            <a:r>
              <a:t>2.   APPLICATION</a:t>
            </a:r>
          </a:p>
          <a:p>
            <a:pPr lvl="2" marL="0" indent="914400">
              <a:buClrTx/>
              <a:buSzTx/>
              <a:buNone/>
              <a:defRPr b="0">
                <a:solidFill>
                  <a:srgbClr val="000000"/>
                </a:solidFill>
              </a:defRPr>
            </a:pPr>
            <a:r>
              <a:t>(Actually doing)</a:t>
            </a:r>
          </a:p>
          <a:p>
            <a:pPr marL="0" indent="0">
              <a:buClrTx/>
              <a:buSzTx/>
              <a:buNone/>
              <a:defRPr>
                <a:solidFill>
                  <a:srgbClr val="000000"/>
                </a:solidFill>
              </a:defRPr>
            </a:pPr>
            <a:r>
              <a:t>3.   TEACH</a:t>
            </a:r>
          </a:p>
          <a:p>
            <a:pPr lvl="2" marL="0" indent="914400">
              <a:buClrTx/>
              <a:buSzTx/>
              <a:buNone/>
              <a:defRPr b="0">
                <a:solidFill>
                  <a:srgbClr val="000000"/>
                </a:solidFill>
              </a:defRPr>
            </a:pPr>
            <a:r>
              <a:t>(What we pass on)</a:t>
            </a:r>
          </a:p>
        </p:txBody>
      </p:sp>
      <p:sp>
        <p:nvSpPr>
          <p:cNvPr id="275" name="Line"/>
          <p:cNvSpPr/>
          <p:nvPr/>
        </p:nvSpPr>
        <p:spPr>
          <a:xfrm flipV="1">
            <a:off x="2994570" y="5574804"/>
            <a:ext cx="1" cy="3842839"/>
          </a:xfrm>
          <a:prstGeom prst="line">
            <a:avLst/>
          </a:prstGeom>
          <a:ln w="101600">
            <a:solidFill>
              <a:srgbClr val="55BCEE"/>
            </a:solidFill>
            <a:miter lim="400000"/>
            <a:headEnd type="triangle"/>
          </a:ln>
        </p:spPr>
        <p:txBody>
          <a:bodyPr lIns="50800" tIns="50800" rIns="50800" bIns="50800" anchor="ctr"/>
          <a:lstStyle/>
          <a:p>
            <a:pPr/>
          </a:p>
        </p:txBody>
      </p:sp>
      <p:sp>
        <p:nvSpPr>
          <p:cNvPr id="276" name="THE GAP"/>
          <p:cNvSpPr txBox="1"/>
          <p:nvPr/>
        </p:nvSpPr>
        <p:spPr>
          <a:xfrm rot="16200000">
            <a:off x="972100" y="6556217"/>
            <a:ext cx="2729494" cy="13716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defTabSz="584200">
              <a:lnSpc>
                <a:spcPct val="70000"/>
              </a:lnSpc>
              <a:defRPr cap="all" spc="-100" sz="10000">
                <a:solidFill>
                  <a:srgbClr val="FFD74C"/>
                </a:solidFill>
                <a:latin typeface="+mn-lt"/>
                <a:ea typeface="+mn-ea"/>
                <a:cs typeface="+mn-cs"/>
                <a:sym typeface="Druk Medium"/>
              </a:defRPr>
            </a:lvl1pPr>
          </a:lstStyle>
          <a:p>
            <a:pPr/>
            <a:r>
              <a:t>THE GAP</a:t>
            </a:r>
          </a:p>
        </p:txBody>
      </p:sp>
      <p:sp>
        <p:nvSpPr>
          <p:cNvPr id="277" name="Rectangle"/>
          <p:cNvSpPr/>
          <p:nvPr/>
        </p:nvSpPr>
        <p:spPr>
          <a:xfrm>
            <a:off x="1312322" y="3609478"/>
            <a:ext cx="7555659" cy="9523115"/>
          </a:xfrm>
          <a:prstGeom prst="rect">
            <a:avLst/>
          </a:prstGeom>
          <a:ln w="63500">
            <a:solidFill>
              <a:srgbClr val="55BCEE"/>
            </a:solidFill>
            <a:miter lim="400000"/>
          </a:ln>
        </p:spPr>
        <p:txBody>
          <a:bodyPr lIns="50800" tIns="50800" rIns="50800" bIns="50800" anchor="ctr"/>
          <a:lstStyle/>
          <a:p>
            <a:pPr>
              <a:lnSpc>
                <a:spcPct val="120000"/>
              </a:lnSpc>
              <a:defRPr cap="all" sz="3000">
                <a:solidFill>
                  <a:srgbClr val="FFFFFF"/>
                </a:solidFill>
                <a:latin typeface="Proxima Nova Extrabold"/>
                <a:ea typeface="Proxima Nova Extrabold"/>
                <a:cs typeface="Proxima Nova Extrabold"/>
                <a:sym typeface="Proxima Nova Extrabold"/>
              </a:defRPr>
            </a:pPr>
          </a:p>
        </p:txBody>
      </p:sp>
    </p:spTree>
  </p:cSld>
  <p:clrMapOvr>
    <a:masterClrMapping/>
  </p:clrMapOvr>
  <p:transition xmlns:p14="http://schemas.microsoft.com/office/powerpoint/2010/main" spd="med" advClick="1"/>
</p:sld>
</file>

<file path=ppt/slides/slide2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81" name="MENTAL ASSENT…"/>
          <p:cNvSpPr txBox="1"/>
          <p:nvPr>
            <p:ph type="body" sz="quarter" idx="1"/>
          </p:nvPr>
        </p:nvSpPr>
        <p:spPr>
          <a:xfrm>
            <a:off x="1981200" y="3818586"/>
            <a:ext cx="6217904" cy="9104900"/>
          </a:xfrm>
          <a:prstGeom prst="rect">
            <a:avLst/>
          </a:prstGeom>
        </p:spPr>
        <p:txBody>
          <a:bodyPr/>
          <a:lstStyle/>
          <a:p>
            <a:pPr>
              <a:buClrTx/>
              <a:buSzPct val="100000"/>
              <a:buAutoNum type="arabicPeriod" startAt="1"/>
              <a:defRPr>
                <a:solidFill>
                  <a:srgbClr val="000000"/>
                </a:solidFill>
              </a:defRPr>
            </a:pPr>
            <a:r>
              <a:t>MENTAL ASSENT</a:t>
            </a:r>
          </a:p>
          <a:p>
            <a:pPr lvl="2" marL="0" indent="914400">
              <a:buClrTx/>
              <a:buSzTx/>
              <a:buNone/>
              <a:defRPr b="0">
                <a:solidFill>
                  <a:srgbClr val="000000"/>
                </a:solidFill>
              </a:defRPr>
            </a:pPr>
            <a:r>
              <a:t>(What we know)</a:t>
            </a:r>
          </a:p>
          <a:p>
            <a:pPr lvl="2" marL="0" indent="914400">
              <a:buClrTx/>
              <a:buSzTx/>
              <a:buNone/>
              <a:defRPr b="0">
                <a:solidFill>
                  <a:srgbClr val="000000"/>
                </a:solidFill>
              </a:defRPr>
            </a:pPr>
          </a:p>
          <a:p>
            <a:pPr lvl="2" marL="0" indent="914400">
              <a:buClrTx/>
              <a:buSzTx/>
              <a:buNone/>
              <a:defRPr b="0">
                <a:solidFill>
                  <a:srgbClr val="000000"/>
                </a:solidFill>
              </a:defRPr>
            </a:pPr>
          </a:p>
          <a:p>
            <a:pPr lvl="2" marL="0" indent="914400">
              <a:buClrTx/>
              <a:buSzTx/>
              <a:buNone/>
              <a:defRPr b="0">
                <a:solidFill>
                  <a:srgbClr val="000000"/>
                </a:solidFill>
              </a:defRPr>
            </a:pPr>
          </a:p>
          <a:p>
            <a:pPr lvl="2" marL="0" indent="914400">
              <a:buClrTx/>
              <a:buSzTx/>
              <a:buNone/>
              <a:defRPr b="0">
                <a:solidFill>
                  <a:srgbClr val="000000"/>
                </a:solidFill>
              </a:defRPr>
            </a:pPr>
          </a:p>
          <a:p>
            <a:pPr lvl="2" marL="0" indent="914400">
              <a:buClrTx/>
              <a:buSzTx/>
              <a:buNone/>
              <a:defRPr b="0">
                <a:solidFill>
                  <a:srgbClr val="000000"/>
                </a:solidFill>
              </a:defRPr>
            </a:pPr>
          </a:p>
          <a:p>
            <a:pPr marL="0" indent="0">
              <a:buClrTx/>
              <a:buSzTx/>
              <a:buNone/>
              <a:defRPr>
                <a:solidFill>
                  <a:srgbClr val="000000"/>
                </a:solidFill>
              </a:defRPr>
            </a:pPr>
            <a:r>
              <a:t>2.   APPLICATION</a:t>
            </a:r>
          </a:p>
          <a:p>
            <a:pPr lvl="2" marL="0" indent="914400">
              <a:buClrTx/>
              <a:buSzTx/>
              <a:buNone/>
              <a:defRPr b="0">
                <a:solidFill>
                  <a:srgbClr val="000000"/>
                </a:solidFill>
              </a:defRPr>
            </a:pPr>
            <a:r>
              <a:t>(Actually doing)</a:t>
            </a:r>
          </a:p>
          <a:p>
            <a:pPr marL="0" indent="0">
              <a:buClrTx/>
              <a:buSzTx/>
              <a:buNone/>
              <a:defRPr>
                <a:solidFill>
                  <a:srgbClr val="000000"/>
                </a:solidFill>
              </a:defRPr>
            </a:pPr>
            <a:r>
              <a:t>3.   TEACH</a:t>
            </a:r>
          </a:p>
          <a:p>
            <a:pPr lvl="2" marL="0" indent="914400">
              <a:buClrTx/>
              <a:buSzTx/>
              <a:buNone/>
              <a:defRPr b="0">
                <a:solidFill>
                  <a:srgbClr val="000000"/>
                </a:solidFill>
              </a:defRPr>
            </a:pPr>
            <a:r>
              <a:t>(What we pass on)</a:t>
            </a:r>
          </a:p>
        </p:txBody>
      </p:sp>
      <p:sp>
        <p:nvSpPr>
          <p:cNvPr id="282" name="CLOSING THE GAP"/>
          <p:cNvSpPr txBox="1"/>
          <p:nvPr/>
        </p:nvSpPr>
        <p:spPr>
          <a:xfrm>
            <a:off x="1343708" y="2468666"/>
            <a:ext cx="5699964" cy="8890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defTabSz="584200">
              <a:lnSpc>
                <a:spcPct val="90000"/>
              </a:lnSpc>
              <a:defRPr spc="-52" sz="5200">
                <a:latin typeface="Proxima Nova Semibold"/>
                <a:ea typeface="Proxima Nova Semibold"/>
                <a:cs typeface="Proxima Nova Semibold"/>
                <a:sym typeface="Proxima Nova Semibold"/>
              </a:defRPr>
            </a:lvl1pPr>
          </a:lstStyle>
          <a:p>
            <a:pPr/>
            <a:r>
              <a:t>CLOSING THE GAP</a:t>
            </a:r>
          </a:p>
        </p:txBody>
      </p:sp>
      <p:sp>
        <p:nvSpPr>
          <p:cNvPr id="283" name="Line"/>
          <p:cNvSpPr/>
          <p:nvPr/>
        </p:nvSpPr>
        <p:spPr>
          <a:xfrm flipV="1">
            <a:off x="2994570" y="5574804"/>
            <a:ext cx="1" cy="3842839"/>
          </a:xfrm>
          <a:prstGeom prst="line">
            <a:avLst/>
          </a:prstGeom>
          <a:ln w="101600">
            <a:solidFill>
              <a:srgbClr val="55BCEE"/>
            </a:solidFill>
            <a:miter lim="400000"/>
            <a:headEnd type="triangle"/>
          </a:ln>
        </p:spPr>
        <p:txBody>
          <a:bodyPr lIns="50800" tIns="50800" rIns="50800" bIns="50800" anchor="ctr"/>
          <a:lstStyle/>
          <a:p>
            <a:pPr/>
          </a:p>
        </p:txBody>
      </p:sp>
      <p:sp>
        <p:nvSpPr>
          <p:cNvPr id="284" name="THE GAP"/>
          <p:cNvSpPr txBox="1"/>
          <p:nvPr/>
        </p:nvSpPr>
        <p:spPr>
          <a:xfrm rot="16200000">
            <a:off x="972100" y="6556217"/>
            <a:ext cx="2729494" cy="13716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defTabSz="584200">
              <a:lnSpc>
                <a:spcPct val="70000"/>
              </a:lnSpc>
              <a:defRPr cap="all" spc="-100" sz="10000">
                <a:solidFill>
                  <a:srgbClr val="FFD74C"/>
                </a:solidFill>
                <a:latin typeface="+mn-lt"/>
                <a:ea typeface="+mn-ea"/>
                <a:cs typeface="+mn-cs"/>
                <a:sym typeface="Druk Medium"/>
              </a:defRPr>
            </a:lvl1pPr>
          </a:lstStyle>
          <a:p>
            <a:pPr/>
            <a:r>
              <a:t>THE GAP</a:t>
            </a:r>
          </a:p>
        </p:txBody>
      </p:sp>
      <p:sp>
        <p:nvSpPr>
          <p:cNvPr id="285" name="CLOSING…"/>
          <p:cNvSpPr/>
          <p:nvPr/>
        </p:nvSpPr>
        <p:spPr>
          <a:xfrm>
            <a:off x="3806923" y="5779222"/>
            <a:ext cx="3580822" cy="3434004"/>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0800" y="0"/>
                </a:moveTo>
                <a:lnTo>
                  <a:pt x="13123" y="1464"/>
                </a:lnTo>
                <a:lnTo>
                  <a:pt x="15856" y="1255"/>
                </a:lnTo>
                <a:lnTo>
                  <a:pt x="17238" y="3639"/>
                </a:lnTo>
                <a:lnTo>
                  <a:pt x="19754" y="4734"/>
                </a:lnTo>
                <a:lnTo>
                  <a:pt x="19877" y="7491"/>
                </a:lnTo>
                <a:lnTo>
                  <a:pt x="21600" y="9638"/>
                </a:lnTo>
                <a:lnTo>
                  <a:pt x="20437" y="12138"/>
                </a:lnTo>
                <a:lnTo>
                  <a:pt x="20972" y="14845"/>
                </a:lnTo>
                <a:lnTo>
                  <a:pt x="18790" y="16515"/>
                </a:lnTo>
                <a:lnTo>
                  <a:pt x="18014" y="19162"/>
                </a:lnTo>
                <a:lnTo>
                  <a:pt x="15312" y="19618"/>
                </a:lnTo>
                <a:lnTo>
                  <a:pt x="13404" y="21600"/>
                </a:lnTo>
                <a:lnTo>
                  <a:pt x="10800" y="20739"/>
                </a:lnTo>
                <a:lnTo>
                  <a:pt x="8196" y="21600"/>
                </a:lnTo>
                <a:lnTo>
                  <a:pt x="6288" y="19618"/>
                </a:lnTo>
                <a:lnTo>
                  <a:pt x="3586" y="19162"/>
                </a:lnTo>
                <a:lnTo>
                  <a:pt x="2810" y="16515"/>
                </a:lnTo>
                <a:lnTo>
                  <a:pt x="628" y="14845"/>
                </a:lnTo>
                <a:lnTo>
                  <a:pt x="1163" y="12138"/>
                </a:lnTo>
                <a:lnTo>
                  <a:pt x="0" y="9638"/>
                </a:lnTo>
                <a:lnTo>
                  <a:pt x="1723" y="7491"/>
                </a:lnTo>
                <a:lnTo>
                  <a:pt x="1846" y="4734"/>
                </a:lnTo>
                <a:lnTo>
                  <a:pt x="4362" y="3639"/>
                </a:lnTo>
                <a:lnTo>
                  <a:pt x="5744" y="1255"/>
                </a:lnTo>
                <a:lnTo>
                  <a:pt x="8477" y="1464"/>
                </a:lnTo>
                <a:close/>
              </a:path>
            </a:pathLst>
          </a:custGeom>
          <a:solidFill>
            <a:srgbClr val="000000"/>
          </a:solidFill>
          <a:ln w="12700">
            <a:miter lim="400000"/>
          </a:ln>
          <a:extLst>
            <a:ext uri="{C572A759-6A51-4108-AA02-DFA0A04FC94B}">
              <ma14:wrappingTextBoxFlag xmlns:ma14="http://schemas.microsoft.com/office/mac/drawingml/2011/main" val="1"/>
            </a:ext>
          </a:extLst>
        </p:spPr>
        <p:txBody>
          <a:bodyPr lIns="50800" tIns="50800" rIns="50800" bIns="50800" anchor="ctr"/>
          <a:lstStyle/>
          <a:p>
            <a:pPr>
              <a:lnSpc>
                <a:spcPct val="120000"/>
              </a:lnSpc>
              <a:defRPr cap="all" sz="3800">
                <a:solidFill>
                  <a:schemeClr val="accent4"/>
                </a:solidFill>
                <a:latin typeface="Proxima Nova Extrabold"/>
                <a:ea typeface="Proxima Nova Extrabold"/>
                <a:cs typeface="Proxima Nova Extrabold"/>
                <a:sym typeface="Proxima Nova Extrabold"/>
              </a:defRPr>
            </a:pPr>
            <a:r>
              <a:t>CLOSING </a:t>
            </a:r>
          </a:p>
          <a:p>
            <a:pPr>
              <a:lnSpc>
                <a:spcPct val="120000"/>
              </a:lnSpc>
              <a:defRPr cap="all" sz="3800">
                <a:solidFill>
                  <a:schemeClr val="accent4"/>
                </a:solidFill>
                <a:latin typeface="Proxima Nova Extrabold"/>
                <a:ea typeface="Proxima Nova Extrabold"/>
                <a:cs typeface="Proxima Nova Extrabold"/>
                <a:sym typeface="Proxima Nova Extrabold"/>
              </a:defRPr>
            </a:pPr>
            <a:r>
              <a:t>THIS GAP</a:t>
            </a:r>
          </a:p>
        </p:txBody>
      </p:sp>
      <p:sp>
        <p:nvSpPr>
          <p:cNvPr id="286" name="Rectangle"/>
          <p:cNvSpPr/>
          <p:nvPr/>
        </p:nvSpPr>
        <p:spPr>
          <a:xfrm>
            <a:off x="1312322" y="3609478"/>
            <a:ext cx="7555659" cy="9523115"/>
          </a:xfrm>
          <a:prstGeom prst="rect">
            <a:avLst/>
          </a:prstGeom>
          <a:ln w="63500">
            <a:solidFill>
              <a:srgbClr val="55BCEE"/>
            </a:solidFill>
            <a:miter lim="400000"/>
          </a:ln>
        </p:spPr>
        <p:txBody>
          <a:bodyPr lIns="50800" tIns="50800" rIns="50800" bIns="50800" anchor="ctr"/>
          <a:lstStyle/>
          <a:p>
            <a:pPr>
              <a:lnSpc>
                <a:spcPct val="120000"/>
              </a:lnSpc>
              <a:defRPr cap="all" sz="3000">
                <a:solidFill>
                  <a:srgbClr val="FFFFFF"/>
                </a:solidFill>
                <a:latin typeface="Proxima Nova Extrabold"/>
                <a:ea typeface="Proxima Nova Extrabold"/>
                <a:cs typeface="Proxima Nova Extrabold"/>
                <a:sym typeface="Proxima Nova Extrabold"/>
              </a:defRPr>
            </a:pPr>
          </a:p>
        </p:txBody>
      </p:sp>
      <p:sp>
        <p:nvSpPr>
          <p:cNvPr id="287" name="Arrow"/>
          <p:cNvSpPr/>
          <p:nvPr/>
        </p:nvSpPr>
        <p:spPr>
          <a:xfrm>
            <a:off x="9140789" y="3683513"/>
            <a:ext cx="1270001" cy="1270001"/>
          </a:xfrm>
          <a:prstGeom prst="rightArrow">
            <a:avLst>
              <a:gd name="adj1" fmla="val 32000"/>
              <a:gd name="adj2" fmla="val 64000"/>
            </a:avLst>
          </a:prstGeom>
          <a:solidFill>
            <a:srgbClr val="000000"/>
          </a:solidFill>
          <a:ln w="12700">
            <a:miter lim="400000"/>
          </a:ln>
        </p:spPr>
        <p:txBody>
          <a:bodyPr lIns="50800" tIns="50800" rIns="50800" bIns="50800" anchor="ctr"/>
          <a:lstStyle/>
          <a:p>
            <a:pPr>
              <a:lnSpc>
                <a:spcPct val="120000"/>
              </a:lnSpc>
              <a:defRPr cap="all" sz="3000">
                <a:solidFill>
                  <a:srgbClr val="FFFFFF"/>
                </a:solidFill>
                <a:latin typeface="Proxima Nova Extrabold"/>
                <a:ea typeface="Proxima Nova Extrabold"/>
                <a:cs typeface="Proxima Nova Extrabold"/>
                <a:sym typeface="Proxima Nova Extrabold"/>
              </a:defRPr>
            </a:pPr>
          </a:p>
        </p:txBody>
      </p:sp>
      <p:sp>
        <p:nvSpPr>
          <p:cNvPr id="288" name="RECOGNIZE"/>
          <p:cNvSpPr txBox="1"/>
          <p:nvPr/>
        </p:nvSpPr>
        <p:spPr>
          <a:xfrm>
            <a:off x="10651849" y="3632713"/>
            <a:ext cx="3464561" cy="13716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a:lnSpc>
                <a:spcPct val="70000"/>
              </a:lnSpc>
              <a:defRPr cap="all" spc="-100" sz="10000">
                <a:solidFill>
                  <a:schemeClr val="accent4"/>
                </a:solidFill>
                <a:latin typeface="+mn-lt"/>
                <a:ea typeface="+mn-ea"/>
                <a:cs typeface="+mn-cs"/>
                <a:sym typeface="Druk Medium"/>
              </a:defRPr>
            </a:lvl1pPr>
          </a:lstStyle>
          <a:p>
            <a:pPr/>
            <a:r>
              <a:t>RECOGNIZE</a:t>
            </a:r>
          </a:p>
        </p:txBody>
      </p:sp>
      <p:sp>
        <p:nvSpPr>
          <p:cNvPr id="289" name="Arrow"/>
          <p:cNvSpPr/>
          <p:nvPr/>
        </p:nvSpPr>
        <p:spPr>
          <a:xfrm>
            <a:off x="9140789" y="5166549"/>
            <a:ext cx="1270001" cy="1270001"/>
          </a:xfrm>
          <a:prstGeom prst="rightArrow">
            <a:avLst>
              <a:gd name="adj1" fmla="val 32000"/>
              <a:gd name="adj2" fmla="val 64000"/>
            </a:avLst>
          </a:prstGeom>
          <a:solidFill>
            <a:srgbClr val="000000"/>
          </a:solidFill>
          <a:ln w="12700">
            <a:miter lim="400000"/>
          </a:ln>
        </p:spPr>
        <p:txBody>
          <a:bodyPr lIns="50800" tIns="50800" rIns="50800" bIns="50800" anchor="ctr"/>
          <a:lstStyle/>
          <a:p>
            <a:pPr>
              <a:lnSpc>
                <a:spcPct val="120000"/>
              </a:lnSpc>
              <a:defRPr cap="all" sz="3000">
                <a:solidFill>
                  <a:srgbClr val="FFFFFF"/>
                </a:solidFill>
                <a:latin typeface="Proxima Nova Extrabold"/>
                <a:ea typeface="Proxima Nova Extrabold"/>
                <a:cs typeface="Proxima Nova Extrabold"/>
                <a:sym typeface="Proxima Nova Extrabold"/>
              </a:defRPr>
            </a:pPr>
          </a:p>
        </p:txBody>
      </p:sp>
      <p:sp>
        <p:nvSpPr>
          <p:cNvPr id="290" name="Prioritize"/>
          <p:cNvSpPr txBox="1"/>
          <p:nvPr/>
        </p:nvSpPr>
        <p:spPr>
          <a:xfrm>
            <a:off x="10651849" y="5115750"/>
            <a:ext cx="3439161" cy="13716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a:lnSpc>
                <a:spcPct val="70000"/>
              </a:lnSpc>
              <a:defRPr cap="all" spc="-100" sz="10000">
                <a:solidFill>
                  <a:schemeClr val="accent4"/>
                </a:solidFill>
                <a:latin typeface="+mn-lt"/>
                <a:ea typeface="+mn-ea"/>
                <a:cs typeface="+mn-cs"/>
                <a:sym typeface="Druk Medium"/>
              </a:defRPr>
            </a:lvl1pPr>
          </a:lstStyle>
          <a:p>
            <a:pPr/>
            <a:r>
              <a:t>Prioritize</a:t>
            </a:r>
          </a:p>
        </p:txBody>
      </p:sp>
      <p:sp>
        <p:nvSpPr>
          <p:cNvPr id="291" name="Arrow"/>
          <p:cNvSpPr/>
          <p:nvPr/>
        </p:nvSpPr>
        <p:spPr>
          <a:xfrm>
            <a:off x="9140789" y="9431901"/>
            <a:ext cx="1270001" cy="1270001"/>
          </a:xfrm>
          <a:prstGeom prst="rightArrow">
            <a:avLst>
              <a:gd name="adj1" fmla="val 32000"/>
              <a:gd name="adj2" fmla="val 64000"/>
            </a:avLst>
          </a:prstGeom>
          <a:solidFill>
            <a:srgbClr val="000000"/>
          </a:solidFill>
          <a:ln w="12700">
            <a:miter lim="400000"/>
          </a:ln>
        </p:spPr>
        <p:txBody>
          <a:bodyPr lIns="50800" tIns="50800" rIns="50800" bIns="50800" anchor="ctr"/>
          <a:lstStyle/>
          <a:p>
            <a:pPr>
              <a:lnSpc>
                <a:spcPct val="120000"/>
              </a:lnSpc>
              <a:defRPr cap="all" sz="3000">
                <a:solidFill>
                  <a:srgbClr val="FFFFFF"/>
                </a:solidFill>
                <a:latin typeface="Proxima Nova Extrabold"/>
                <a:ea typeface="Proxima Nova Extrabold"/>
                <a:cs typeface="Proxima Nova Extrabold"/>
                <a:sym typeface="Proxima Nova Extrabold"/>
              </a:defRPr>
            </a:pPr>
          </a:p>
        </p:txBody>
      </p:sp>
      <p:sp>
        <p:nvSpPr>
          <p:cNvPr id="292" name="Mobilize"/>
          <p:cNvSpPr txBox="1"/>
          <p:nvPr/>
        </p:nvSpPr>
        <p:spPr>
          <a:xfrm>
            <a:off x="10651849" y="9381101"/>
            <a:ext cx="2933701" cy="13716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a:lnSpc>
                <a:spcPct val="70000"/>
              </a:lnSpc>
              <a:defRPr cap="all" spc="-100" sz="10000">
                <a:solidFill>
                  <a:schemeClr val="accent4"/>
                </a:solidFill>
                <a:latin typeface="+mn-lt"/>
                <a:ea typeface="+mn-ea"/>
                <a:cs typeface="+mn-cs"/>
                <a:sym typeface="Druk Medium"/>
              </a:defRPr>
            </a:lvl1pPr>
          </a:lstStyle>
          <a:p>
            <a:pPr/>
            <a:r>
              <a:t>Mobilize</a:t>
            </a:r>
          </a:p>
        </p:txBody>
      </p:sp>
      <p:sp>
        <p:nvSpPr>
          <p:cNvPr id="293" name="The process of leadership"/>
          <p:cNvSpPr txBox="1"/>
          <p:nvPr/>
        </p:nvSpPr>
        <p:spPr>
          <a:xfrm>
            <a:off x="1219200" y="652130"/>
            <a:ext cx="19644510" cy="22987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lvl1pPr algn="l" defTabSz="676909">
              <a:lnSpc>
                <a:spcPct val="70000"/>
              </a:lnSpc>
              <a:defRPr cap="all" spc="-114" sz="11480">
                <a:solidFill>
                  <a:srgbClr val="00BFF3"/>
                </a:solidFill>
                <a:latin typeface="Anton Regular"/>
                <a:ea typeface="Anton Regular"/>
                <a:cs typeface="Anton Regular"/>
                <a:sym typeface="Anton Regular"/>
              </a:defRPr>
            </a:lvl1pPr>
          </a:lstStyle>
          <a:p>
            <a:pPr/>
            <a:r>
              <a:t>The process of leadership</a:t>
            </a:r>
          </a:p>
        </p:txBody>
      </p:sp>
    </p:spTree>
  </p:cSld>
  <p:clrMapOvr>
    <a:masterClrMapping/>
  </p:clrMapOvr>
  <p:transition xmlns:p14="http://schemas.microsoft.com/office/powerpoint/2010/main" spd="med" advClick="1"/>
</p:sld>
</file>

<file path=ppt/slides/slide2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97" name="THE PROVERBS PROCESS | Gifts"/>
          <p:cNvSpPr txBox="1"/>
          <p:nvPr>
            <p:ph type="body" sz="half" idx="1"/>
          </p:nvPr>
        </p:nvSpPr>
        <p:spPr>
          <a:xfrm>
            <a:off x="1219200" y="3013156"/>
            <a:ext cx="21945600" cy="4192882"/>
          </a:xfrm>
          <a:prstGeom prst="rect">
            <a:avLst/>
          </a:prstGeom>
        </p:spPr>
        <p:txBody>
          <a:bodyPr/>
          <a:lstStyle/>
          <a:p>
            <a:pPr>
              <a:defRPr sz="10000">
                <a:latin typeface="Anton Regular"/>
                <a:ea typeface="Anton Regular"/>
                <a:cs typeface="Anton Regular"/>
                <a:sym typeface="Anton Regular"/>
              </a:defRPr>
            </a:pPr>
            <a:r>
              <a:t>THE PROVERBS </a:t>
            </a:r>
            <a:r>
              <a:rPr>
                <a:latin typeface="Anton-Regular"/>
                <a:ea typeface="Anton-Regular"/>
                <a:cs typeface="Anton-Regular"/>
                <a:sym typeface="Anton-Regular"/>
              </a:rPr>
              <a:t>PROCESS</a:t>
            </a:r>
            <a:r>
              <a:t> | Gifts</a:t>
            </a:r>
          </a:p>
        </p:txBody>
      </p:sp>
      <p:sp>
        <p:nvSpPr>
          <p:cNvPr id="298" name="“And the spirit of the LORD shall rest upon him, the spirit of wisdom and understanding, the spirit of counsel and might, the spirit of knowledge and of the fear of the LORD;”…"/>
          <p:cNvSpPr txBox="1"/>
          <p:nvPr/>
        </p:nvSpPr>
        <p:spPr>
          <a:xfrm>
            <a:off x="3387559" y="6391939"/>
            <a:ext cx="17608882" cy="32004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gn="just">
              <a:defRPr b="1" sz="5100"/>
            </a:pPr>
            <a:r>
              <a:t>“And the spirit of the LORD shall rest upon him, the spirit of </a:t>
            </a:r>
            <a:r>
              <a:rPr u="sng"/>
              <a:t>wisdom</a:t>
            </a:r>
            <a:r>
              <a:t> and </a:t>
            </a:r>
            <a:r>
              <a:rPr u="sng"/>
              <a:t>understanding</a:t>
            </a:r>
            <a:r>
              <a:t>, the spirit of counsel and might, the spirit of </a:t>
            </a:r>
            <a:r>
              <a:rPr u="sng"/>
              <a:t>knowledge</a:t>
            </a:r>
            <a:r>
              <a:t> and of the fear of the LORD;”</a:t>
            </a:r>
          </a:p>
          <a:p>
            <a:pPr algn="just">
              <a:defRPr b="1" sz="5100"/>
            </a:pPr>
            <a:r>
              <a:t>Isaiah 11:2 </a:t>
            </a:r>
            <a:r>
              <a:rPr b="0"/>
              <a:t>(KJV)</a:t>
            </a:r>
          </a:p>
        </p:txBody>
      </p:sp>
    </p:spTree>
  </p:cSld>
  <p:clrMapOvr>
    <a:masterClrMapping/>
  </p:clrMapOvr>
  <p:transition xmlns:p14="http://schemas.microsoft.com/office/powerpoint/2010/main" spd="med" advClick="1"/>
</p:sld>
</file>

<file path=ppt/slides/slide2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rgbClr val="FFFFFF"/>
        </a:solidFill>
      </p:bgPr>
    </p:bg>
    <p:spTree>
      <p:nvGrpSpPr>
        <p:cNvPr id="1" name=""/>
        <p:cNvGrpSpPr/>
        <p:nvPr/>
      </p:nvGrpSpPr>
      <p:grpSpPr>
        <a:xfrm>
          <a:off x="0" y="0"/>
          <a:ext cx="0" cy="0"/>
          <a:chOff x="0" y="0"/>
          <a:chExt cx="0" cy="0"/>
        </a:xfrm>
      </p:grpSpPr>
      <p:sp>
        <p:nvSpPr>
          <p:cNvPr id="302" name="THE PROVERBS PROCESS"/>
          <p:cNvSpPr txBox="1"/>
          <p:nvPr>
            <p:ph type="title"/>
          </p:nvPr>
        </p:nvSpPr>
        <p:spPr>
          <a:prstGeom prst="rect">
            <a:avLst/>
          </a:prstGeom>
        </p:spPr>
        <p:txBody>
          <a:bodyPr/>
          <a:lstStyle>
            <a:lvl1pPr defTabSz="676909">
              <a:defRPr spc="-114" sz="11480">
                <a:solidFill>
                  <a:schemeClr val="accent1"/>
                </a:solidFill>
                <a:latin typeface="Anton Regular"/>
                <a:ea typeface="Anton Regular"/>
                <a:cs typeface="Anton Regular"/>
                <a:sym typeface="Anton Regular"/>
              </a:defRPr>
            </a:lvl1pPr>
          </a:lstStyle>
          <a:p>
            <a:pPr/>
            <a:r>
              <a:t>THE PROVERBS PROCESS</a:t>
            </a:r>
          </a:p>
        </p:txBody>
      </p:sp>
      <p:graphicFrame>
        <p:nvGraphicFramePr>
          <p:cNvPr id="303" name="Table 1"/>
          <p:cNvGraphicFramePr/>
          <p:nvPr/>
        </p:nvGraphicFramePr>
        <p:xfrm>
          <a:off x="2105108" y="3774425"/>
          <a:ext cx="20186484" cy="8936454"/>
        </p:xfrm>
        <a:graphic xmlns:a="http://schemas.openxmlformats.org/drawingml/2006/main">
          <a:graphicData uri="http://schemas.openxmlformats.org/drawingml/2006/table">
            <a:tbl>
              <a:tblPr firstCol="0" firstRow="1" lastCol="0" lastRow="0" bandCol="0" bandRow="0" rtl="0">
                <a:tableStyleId>{4C3C2611-4C71-4FC5-86AE-919BDF0F9419}</a:tableStyleId>
              </a:tblPr>
              <a:tblGrid>
                <a:gridCol w="4034756"/>
                <a:gridCol w="4034756"/>
                <a:gridCol w="4034756"/>
                <a:gridCol w="4034756"/>
                <a:gridCol w="4034756"/>
              </a:tblGrid>
              <a:tr h="2230938">
                <a:tc>
                  <a:txBody>
                    <a:bodyPr/>
                    <a:lstStyle/>
                    <a:p>
                      <a:pPr algn="ctr" defTabSz="914400">
                        <a:lnSpc>
                          <a:spcPct val="100000"/>
                        </a:lnSpc>
                        <a:defRPr sz="3500">
                          <a:solidFill>
                            <a:srgbClr val="000000"/>
                          </a:solidFill>
                          <a:sym typeface="Proxima Nova"/>
                        </a:defRPr>
                      </a:pPr>
                      <a:r>
                        <a:t>Isaiah 11:2</a:t>
                      </a:r>
                    </a:p>
                    <a:p>
                      <a:pPr algn="ctr" defTabSz="914400">
                        <a:lnSpc>
                          <a:spcPct val="100000"/>
                        </a:lnSpc>
                        <a:defRPr b="0" sz="2200">
                          <a:solidFill>
                            <a:srgbClr val="000000"/>
                          </a:solidFill>
                          <a:sym typeface="Proxima Nova"/>
                        </a:defRPr>
                      </a:pPr>
                    </a:p>
                    <a:p>
                      <a:pPr algn="ctr" defTabSz="914400">
                        <a:lnSpc>
                          <a:spcPct val="100000"/>
                        </a:lnSpc>
                        <a:defRPr b="0" i="1" sz="3500">
                          <a:solidFill>
                            <a:schemeClr val="accent1"/>
                          </a:solidFill>
                          <a:sym typeface="Proxima Nova"/>
                        </a:defRPr>
                      </a:pPr>
                      <a:r>
                        <a:t>Gifts</a:t>
                      </a:r>
                    </a:p>
                  </a:txBody>
                  <a:tcPr marL="50800" marR="50800" marT="50800" marB="50800" anchor="ctr" anchorCtr="0" horzOverflow="overflow">
                    <a:lnT w="12700">
                      <a:solidFill>
                        <a:srgbClr val="000000"/>
                      </a:solidFill>
                      <a:miter lim="400000"/>
                    </a:lnT>
                  </a:tcPr>
                </a:tc>
                <a:tc gridSpan="2">
                  <a:txBody>
                    <a:bodyPr/>
                    <a:lstStyle/>
                    <a:p>
                      <a:pPr algn="ctr" defTabSz="914400">
                        <a:lnSpc>
                          <a:spcPct val="100000"/>
                        </a:lnSpc>
                        <a:defRPr sz="3500">
                          <a:solidFill>
                            <a:srgbClr val="000000"/>
                          </a:solidFill>
                          <a:sym typeface="Proxima Nova"/>
                        </a:defRPr>
                      </a:pPr>
                      <a:r>
                        <a:t>Proverbs 24:3-4</a:t>
                      </a:r>
                    </a:p>
                    <a:p>
                      <a:pPr algn="ctr" defTabSz="914400">
                        <a:lnSpc>
                          <a:spcPct val="100000"/>
                        </a:lnSpc>
                        <a:defRPr sz="3500">
                          <a:solidFill>
                            <a:srgbClr val="000000"/>
                          </a:solidFill>
                          <a:sym typeface="Proxima Nova"/>
                        </a:defRPr>
                      </a:pPr>
                      <a:r>
                        <a:t>KJV                            Living</a:t>
                      </a:r>
                    </a:p>
                    <a:p>
                      <a:pPr algn="ctr" defTabSz="914400">
                        <a:lnSpc>
                          <a:spcPct val="100000"/>
                        </a:lnSpc>
                        <a:defRPr sz="1600">
                          <a:solidFill>
                            <a:srgbClr val="000000"/>
                          </a:solidFill>
                          <a:sym typeface="Proxima Nova"/>
                        </a:defRPr>
                      </a:pPr>
                    </a:p>
                    <a:p>
                      <a:pPr algn="ctr" defTabSz="914400">
                        <a:lnSpc>
                          <a:spcPct val="100000"/>
                        </a:lnSpc>
                        <a:defRPr b="0" sz="3500">
                          <a:solidFill>
                            <a:schemeClr val="accent1"/>
                          </a:solidFill>
                          <a:sym typeface="Proxima Nova"/>
                        </a:defRPr>
                      </a:pPr>
                      <a:r>
                        <a:rPr i="1"/>
                        <a:t>Fruit</a:t>
                      </a:r>
                      <a:r>
                        <a:t>                             </a:t>
                      </a:r>
                      <a:r>
                        <a:rPr i="1"/>
                        <a:t>How?</a:t>
                      </a:r>
                    </a:p>
                  </a:txBody>
                  <a:tcPr marL="50800" marR="50800" marT="50800" marB="50800" anchor="ctr" anchorCtr="0" horzOverflow="overflow">
                    <a:lnT w="12700">
                      <a:solidFill>
                        <a:srgbClr val="000000"/>
                      </a:solidFill>
                      <a:miter lim="400000"/>
                    </a:lnT>
                  </a:tcPr>
                </a:tc>
                <a:tc hMerge="1">
                  <a:tcPr/>
                </a:tc>
                <a:tc>
                  <a:txBody>
                    <a:bodyPr/>
                    <a:lstStyle/>
                    <a:p>
                      <a:pPr algn="ctr" defTabSz="914400">
                        <a:lnSpc>
                          <a:spcPct val="120000"/>
                        </a:lnSpc>
                        <a:defRPr b="0">
                          <a:solidFill>
                            <a:srgbClr val="000000"/>
                          </a:solidFill>
                        </a:defRPr>
                      </a:pPr>
                      <a:r>
                        <a:rPr b="1" sz="3500">
                          <a:sym typeface="Proxima Nova"/>
                        </a:rPr>
                        <a:t>Leader
Work</a:t>
                      </a:r>
                    </a:p>
                  </a:txBody>
                  <a:tcPr marL="50800" marR="50800" marT="50800" marB="50800" anchor="ctr" anchorCtr="0" horzOverflow="overflow">
                    <a:lnT w="12700">
                      <a:solidFill>
                        <a:srgbClr val="000000"/>
                      </a:solidFill>
                      <a:miter lim="400000"/>
                    </a:lnT>
                  </a:tcPr>
                </a:tc>
                <a:tc>
                  <a:txBody>
                    <a:bodyPr/>
                    <a:lstStyle/>
                    <a:p>
                      <a:pPr algn="ctr" defTabSz="914400">
                        <a:lnSpc>
                          <a:spcPct val="120000"/>
                        </a:lnSpc>
                        <a:defRPr b="0">
                          <a:solidFill>
                            <a:srgbClr val="000000"/>
                          </a:solidFill>
                        </a:defRPr>
                      </a:pPr>
                      <a:r>
                        <a:rPr b="1" sz="3500">
                          <a:sym typeface="Proxima Nova"/>
                        </a:rPr>
                        <a:t>Team
Work</a:t>
                      </a:r>
                    </a:p>
                  </a:txBody>
                  <a:tcPr marL="50800" marR="50800" marT="50800" marB="50800" anchor="ctr" anchorCtr="0" horzOverflow="overflow">
                    <a:lnT w="12700">
                      <a:solidFill>
                        <a:srgbClr val="000000"/>
                      </a:solidFill>
                      <a:miter lim="400000"/>
                    </a:lnT>
                  </a:tcPr>
                </a:tc>
              </a:tr>
              <a:tr h="2230938">
                <a:tc>
                  <a:txBody>
                    <a:bodyPr/>
                    <a:lstStyle/>
                    <a:p>
                      <a:pPr algn="ctr" defTabSz="914400">
                        <a:lnSpc>
                          <a:spcPct val="100000"/>
                        </a:lnSpc>
                      </a:pPr>
                      <a:r>
                        <a:rPr sz="3200">
                          <a:sym typeface="Proxima Nova"/>
                        </a:rPr>
                        <a:t>Knowledge</a:t>
                      </a:r>
                    </a:p>
                  </a:txBody>
                  <a:tcPr marL="50800" marR="50800" marT="50800" marB="50800" anchor="ctr" anchorCtr="0" horzOverflow="overflow"/>
                </a:tc>
                <a:tc>
                  <a:txBody>
                    <a:bodyPr/>
                    <a:lstStyle/>
                    <a:p>
                      <a:pPr algn="ctr" defTabSz="914400">
                        <a:lnSpc>
                          <a:spcPct val="100000"/>
                        </a:lnSpc>
                        <a:defRPr sz="3200">
                          <a:sym typeface="Proxima Nova"/>
                        </a:defRPr>
                      </a:pPr>
                    </a:p>
                  </a:txBody>
                  <a:tcPr marL="50800" marR="50800" marT="50800" marB="50800" anchor="ctr" anchorCtr="0" horzOverflow="overflow"/>
                </a:tc>
                <a:tc>
                  <a:txBody>
                    <a:bodyPr/>
                    <a:lstStyle/>
                    <a:p>
                      <a:pPr algn="ctr" defTabSz="914400">
                        <a:lnSpc>
                          <a:spcPct val="100000"/>
                        </a:lnSpc>
                        <a:defRPr sz="3200">
                          <a:sym typeface="Proxima Nova"/>
                        </a:defRPr>
                      </a:pPr>
                    </a:p>
                  </a:txBody>
                  <a:tcPr marL="50800" marR="50800" marT="50800" marB="50800" anchor="ctr" anchorCtr="0" horzOverflow="overflow"/>
                </a:tc>
                <a:tc>
                  <a:txBody>
                    <a:bodyPr/>
                    <a:lstStyle/>
                    <a:p>
                      <a:pPr algn="ctr" defTabSz="914400">
                        <a:lnSpc>
                          <a:spcPct val="100000"/>
                        </a:lnSpc>
                        <a:defRPr sz="3200">
                          <a:sym typeface="Proxima Nova"/>
                        </a:defRPr>
                      </a:pPr>
                    </a:p>
                  </a:txBody>
                  <a:tcPr marL="50800" marR="50800" marT="50800" marB="50800" anchor="ctr" anchorCtr="0" horzOverflow="overflow"/>
                </a:tc>
                <a:tc>
                  <a:txBody>
                    <a:bodyPr/>
                    <a:lstStyle/>
                    <a:p>
                      <a:pPr algn="ctr" defTabSz="914400">
                        <a:lnSpc>
                          <a:spcPct val="100000"/>
                        </a:lnSpc>
                        <a:defRPr sz="3200">
                          <a:sym typeface="Proxima Nova"/>
                        </a:defRPr>
                      </a:pPr>
                    </a:p>
                  </a:txBody>
                  <a:tcPr marL="50800" marR="50800" marT="50800" marB="50800" anchor="ctr" anchorCtr="0" horzOverflow="overflow"/>
                </a:tc>
              </a:tr>
              <a:tr h="2230938">
                <a:tc>
                  <a:txBody>
                    <a:bodyPr/>
                    <a:lstStyle/>
                    <a:p>
                      <a:pPr algn="ctr" defTabSz="914400">
                        <a:lnSpc>
                          <a:spcPct val="100000"/>
                        </a:lnSpc>
                      </a:pPr>
                      <a:r>
                        <a:rPr sz="3200">
                          <a:sym typeface="Proxima Nova"/>
                        </a:rPr>
                        <a:t>Understanding</a:t>
                      </a:r>
                    </a:p>
                  </a:txBody>
                  <a:tcPr marL="50800" marR="50800" marT="50800" marB="50800" anchor="ctr" anchorCtr="0" horzOverflow="overflow"/>
                </a:tc>
                <a:tc>
                  <a:txBody>
                    <a:bodyPr/>
                    <a:lstStyle/>
                    <a:p>
                      <a:pPr algn="ctr" defTabSz="914400">
                        <a:lnSpc>
                          <a:spcPct val="100000"/>
                        </a:lnSpc>
                        <a:defRPr sz="3200">
                          <a:sym typeface="Proxima Nova"/>
                        </a:defRPr>
                      </a:pPr>
                    </a:p>
                  </a:txBody>
                  <a:tcPr marL="50800" marR="50800" marT="50800" marB="50800" anchor="ctr" anchorCtr="0" horzOverflow="overflow"/>
                </a:tc>
                <a:tc>
                  <a:txBody>
                    <a:bodyPr/>
                    <a:lstStyle/>
                    <a:p>
                      <a:pPr algn="ctr" defTabSz="914400">
                        <a:lnSpc>
                          <a:spcPct val="100000"/>
                        </a:lnSpc>
                        <a:defRPr sz="3200">
                          <a:sym typeface="Proxima Nova"/>
                        </a:defRPr>
                      </a:pPr>
                    </a:p>
                  </a:txBody>
                  <a:tcPr marL="50800" marR="50800" marT="50800" marB="50800" anchor="ctr" anchorCtr="0" horzOverflow="overflow"/>
                </a:tc>
                <a:tc>
                  <a:txBody>
                    <a:bodyPr/>
                    <a:lstStyle/>
                    <a:p>
                      <a:pPr algn="ctr" defTabSz="914400">
                        <a:lnSpc>
                          <a:spcPct val="100000"/>
                        </a:lnSpc>
                        <a:defRPr sz="3200">
                          <a:sym typeface="Proxima Nova"/>
                        </a:defRPr>
                      </a:pPr>
                    </a:p>
                  </a:txBody>
                  <a:tcPr marL="50800" marR="50800" marT="50800" marB="50800" anchor="ctr" anchorCtr="0" horzOverflow="overflow"/>
                </a:tc>
                <a:tc>
                  <a:txBody>
                    <a:bodyPr/>
                    <a:lstStyle/>
                    <a:p>
                      <a:pPr algn="ctr" defTabSz="914400">
                        <a:lnSpc>
                          <a:spcPct val="100000"/>
                        </a:lnSpc>
                        <a:defRPr sz="3200">
                          <a:sym typeface="Proxima Nova"/>
                        </a:defRPr>
                      </a:pPr>
                    </a:p>
                  </a:txBody>
                  <a:tcPr marL="50800" marR="50800" marT="50800" marB="50800" anchor="ctr" anchorCtr="0" horzOverflow="overflow"/>
                </a:tc>
              </a:tr>
              <a:tr h="2230938">
                <a:tc>
                  <a:txBody>
                    <a:bodyPr/>
                    <a:lstStyle/>
                    <a:p>
                      <a:pPr algn="ctr" defTabSz="914400">
                        <a:lnSpc>
                          <a:spcPct val="100000"/>
                        </a:lnSpc>
                      </a:pPr>
                      <a:r>
                        <a:rPr sz="3200">
                          <a:sym typeface="Proxima Nova"/>
                        </a:rPr>
                        <a:t>Wisdom</a:t>
                      </a:r>
                    </a:p>
                  </a:txBody>
                  <a:tcPr marL="50800" marR="50800" marT="50800" marB="50800" anchor="ctr" anchorCtr="0" horzOverflow="overflow"/>
                </a:tc>
                <a:tc>
                  <a:txBody>
                    <a:bodyPr/>
                    <a:lstStyle/>
                    <a:p>
                      <a:pPr algn="ctr" defTabSz="914400">
                        <a:lnSpc>
                          <a:spcPct val="100000"/>
                        </a:lnSpc>
                        <a:defRPr sz="3200">
                          <a:sym typeface="Proxima Nova"/>
                        </a:defRPr>
                      </a:pPr>
                    </a:p>
                  </a:txBody>
                  <a:tcPr marL="50800" marR="50800" marT="50800" marB="50800" anchor="ctr" anchorCtr="0" horzOverflow="overflow"/>
                </a:tc>
                <a:tc>
                  <a:txBody>
                    <a:bodyPr/>
                    <a:lstStyle/>
                    <a:p>
                      <a:pPr algn="ctr" defTabSz="914400">
                        <a:lnSpc>
                          <a:spcPct val="100000"/>
                        </a:lnSpc>
                        <a:defRPr sz="3200">
                          <a:sym typeface="Proxima Nova"/>
                        </a:defRPr>
                      </a:pPr>
                    </a:p>
                  </a:txBody>
                  <a:tcPr marL="50800" marR="50800" marT="50800" marB="50800" anchor="ctr" anchorCtr="0" horzOverflow="overflow"/>
                </a:tc>
                <a:tc>
                  <a:txBody>
                    <a:bodyPr/>
                    <a:lstStyle/>
                    <a:p>
                      <a:pPr algn="ctr" defTabSz="914400">
                        <a:lnSpc>
                          <a:spcPct val="100000"/>
                        </a:lnSpc>
                        <a:defRPr sz="3200">
                          <a:sym typeface="Proxima Nova"/>
                        </a:defRPr>
                      </a:pPr>
                    </a:p>
                  </a:txBody>
                  <a:tcPr marL="50800" marR="50800" marT="50800" marB="50800" anchor="ctr" anchorCtr="0" horzOverflow="overflow"/>
                </a:tc>
                <a:tc>
                  <a:txBody>
                    <a:bodyPr/>
                    <a:lstStyle/>
                    <a:p>
                      <a:pPr algn="ctr" defTabSz="914400">
                        <a:lnSpc>
                          <a:spcPct val="100000"/>
                        </a:lnSpc>
                        <a:defRPr sz="3200">
                          <a:sym typeface="Proxima Nova"/>
                        </a:defRPr>
                      </a:pPr>
                    </a:p>
                  </a:txBody>
                  <a:tcPr marL="50800" marR="50800" marT="50800" marB="50800" anchor="ctr" anchorCtr="0" horzOverflow="overflow"/>
                </a:tc>
              </a:tr>
            </a:tbl>
          </a:graphicData>
        </a:graphic>
      </p:graphicFrame>
    </p:spTree>
  </p:cSld>
  <p:clrMapOvr>
    <a:masterClrMapping/>
  </p:clrMapOvr>
  <p:transition xmlns:p14="http://schemas.microsoft.com/office/powerpoint/2010/main" spd="med" advClick="1"/>
</p:sld>
</file>

<file path=ppt/slides/slide2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chemeClr val="accent1"/>
        </a:solidFill>
      </p:bgPr>
    </p:bg>
    <p:spTree>
      <p:nvGrpSpPr>
        <p:cNvPr id="1" name=""/>
        <p:cNvGrpSpPr/>
        <p:nvPr/>
      </p:nvGrpSpPr>
      <p:grpSpPr>
        <a:xfrm>
          <a:off x="0" y="0"/>
          <a:ext cx="0" cy="0"/>
          <a:chOff x="0" y="0"/>
          <a:chExt cx="0" cy="0"/>
        </a:xfrm>
      </p:grpSpPr>
      <p:sp>
        <p:nvSpPr>
          <p:cNvPr id="305" name="THE PROVERBS PROCESS | Fruit"/>
          <p:cNvSpPr txBox="1"/>
          <p:nvPr>
            <p:ph type="body" sz="half" idx="1"/>
          </p:nvPr>
        </p:nvSpPr>
        <p:spPr>
          <a:xfrm>
            <a:off x="1219200" y="3013156"/>
            <a:ext cx="21945600" cy="4192882"/>
          </a:xfrm>
          <a:prstGeom prst="rect">
            <a:avLst/>
          </a:prstGeom>
        </p:spPr>
        <p:txBody>
          <a:bodyPr/>
          <a:lstStyle>
            <a:lvl1pPr>
              <a:defRPr sz="10000">
                <a:latin typeface="Anton-Regular"/>
                <a:ea typeface="Anton-Regular"/>
                <a:cs typeface="Anton-Regular"/>
                <a:sym typeface="Anton-Regular"/>
              </a:defRPr>
            </a:lvl1pPr>
          </a:lstStyle>
          <a:p>
            <a:pPr/>
            <a:r>
              <a:t>THE PROVERBS PROCESS | Fruit</a:t>
            </a:r>
          </a:p>
        </p:txBody>
      </p:sp>
      <p:sp>
        <p:nvSpPr>
          <p:cNvPr id="306" name="“By wisdom a house is built, And by understanding it is established; and by knowledge the rooms are filled with all precious and pleasant riches.”…"/>
          <p:cNvSpPr txBox="1"/>
          <p:nvPr/>
        </p:nvSpPr>
        <p:spPr>
          <a:xfrm>
            <a:off x="3387559" y="6391939"/>
            <a:ext cx="17608882" cy="32004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gn="just">
              <a:defRPr b="1" sz="5100"/>
            </a:pPr>
            <a:r>
              <a:t>“By wisdom a house is </a:t>
            </a:r>
            <a:r>
              <a:rPr u="sng"/>
              <a:t>built</a:t>
            </a:r>
            <a:r>
              <a:t>, And by understanding it is </a:t>
            </a:r>
            <a:r>
              <a:rPr u="sng"/>
              <a:t>established</a:t>
            </a:r>
            <a:r>
              <a:t>; and by knowledge the rooms are </a:t>
            </a:r>
            <a:r>
              <a:rPr u="sng"/>
              <a:t>filled</a:t>
            </a:r>
            <a:r>
              <a:t> </a:t>
            </a:r>
            <a:r>
              <a:rPr u="sng"/>
              <a:t>with</a:t>
            </a:r>
            <a:r>
              <a:t> all precious and pleasant </a:t>
            </a:r>
            <a:r>
              <a:rPr u="sng"/>
              <a:t>riches</a:t>
            </a:r>
            <a:r>
              <a:t>.”</a:t>
            </a:r>
          </a:p>
          <a:p>
            <a:pPr algn="just">
              <a:defRPr b="1" sz="5100"/>
            </a:pPr>
            <a:r>
              <a:t>Proverbs 24:3-4 </a:t>
            </a:r>
            <a:r>
              <a:rPr b="0"/>
              <a:t>(NASB)</a:t>
            </a:r>
          </a:p>
        </p:txBody>
      </p:sp>
    </p:spTree>
  </p:cSld>
  <p:clrMapOvr>
    <a:masterClrMapping/>
  </p:clrMapOvr>
  <p:transition xmlns:p14="http://schemas.microsoft.com/office/powerpoint/2010/main" spd="med" advClick="1"/>
</p:sld>
</file>

<file path=ppt/slides/slide2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rgbClr val="FFFFFF"/>
        </a:solidFill>
      </p:bgPr>
    </p:bg>
    <p:spTree>
      <p:nvGrpSpPr>
        <p:cNvPr id="1" name=""/>
        <p:cNvGrpSpPr/>
        <p:nvPr/>
      </p:nvGrpSpPr>
      <p:grpSpPr>
        <a:xfrm>
          <a:off x="0" y="0"/>
          <a:ext cx="0" cy="0"/>
          <a:chOff x="0" y="0"/>
          <a:chExt cx="0" cy="0"/>
        </a:xfrm>
      </p:grpSpPr>
      <p:graphicFrame>
        <p:nvGraphicFramePr>
          <p:cNvPr id="308" name="Table 1"/>
          <p:cNvGraphicFramePr/>
          <p:nvPr/>
        </p:nvGraphicFramePr>
        <p:xfrm>
          <a:off x="2105108" y="3774425"/>
          <a:ext cx="20186484" cy="8936454"/>
        </p:xfrm>
        <a:graphic xmlns:a="http://schemas.openxmlformats.org/drawingml/2006/main">
          <a:graphicData uri="http://schemas.openxmlformats.org/drawingml/2006/table">
            <a:tbl>
              <a:tblPr firstCol="0" firstRow="1" lastCol="0" lastRow="0" bandCol="0" bandRow="0" rtl="0">
                <a:tableStyleId>{4C3C2611-4C71-4FC5-86AE-919BDF0F9419}</a:tableStyleId>
              </a:tblPr>
              <a:tblGrid>
                <a:gridCol w="4034756"/>
                <a:gridCol w="4034756"/>
                <a:gridCol w="4034756"/>
                <a:gridCol w="4034756"/>
                <a:gridCol w="4034756"/>
              </a:tblGrid>
              <a:tr h="2230938">
                <a:tc>
                  <a:txBody>
                    <a:bodyPr/>
                    <a:lstStyle/>
                    <a:p>
                      <a:pPr algn="ctr" defTabSz="914400">
                        <a:lnSpc>
                          <a:spcPct val="100000"/>
                        </a:lnSpc>
                        <a:defRPr sz="3500">
                          <a:solidFill>
                            <a:srgbClr val="000000"/>
                          </a:solidFill>
                          <a:sym typeface="Proxima Nova"/>
                        </a:defRPr>
                      </a:pPr>
                      <a:r>
                        <a:t>Isaiah 11:2</a:t>
                      </a:r>
                    </a:p>
                    <a:p>
                      <a:pPr algn="ctr" defTabSz="914400">
                        <a:lnSpc>
                          <a:spcPct val="100000"/>
                        </a:lnSpc>
                        <a:defRPr b="0" sz="2200">
                          <a:solidFill>
                            <a:srgbClr val="000000"/>
                          </a:solidFill>
                          <a:sym typeface="Proxima Nova"/>
                        </a:defRPr>
                      </a:pPr>
                    </a:p>
                    <a:p>
                      <a:pPr algn="ctr" defTabSz="914400">
                        <a:lnSpc>
                          <a:spcPct val="100000"/>
                        </a:lnSpc>
                        <a:defRPr b="0" i="1" sz="3500">
                          <a:solidFill>
                            <a:schemeClr val="accent1"/>
                          </a:solidFill>
                          <a:sym typeface="Proxima Nova"/>
                        </a:defRPr>
                      </a:pPr>
                      <a:r>
                        <a:t>Gifts</a:t>
                      </a:r>
                    </a:p>
                  </a:txBody>
                  <a:tcPr marL="50800" marR="50800" marT="50800" marB="50800" anchor="ctr" anchorCtr="0" horzOverflow="overflow">
                    <a:lnT w="12700">
                      <a:solidFill>
                        <a:srgbClr val="000000"/>
                      </a:solidFill>
                      <a:miter lim="400000"/>
                    </a:lnT>
                  </a:tcPr>
                </a:tc>
                <a:tc gridSpan="2">
                  <a:txBody>
                    <a:bodyPr/>
                    <a:lstStyle/>
                    <a:p>
                      <a:pPr algn="ctr" defTabSz="914400">
                        <a:lnSpc>
                          <a:spcPct val="100000"/>
                        </a:lnSpc>
                        <a:defRPr sz="3500">
                          <a:solidFill>
                            <a:srgbClr val="000000"/>
                          </a:solidFill>
                          <a:sym typeface="Proxima Nova"/>
                        </a:defRPr>
                      </a:pPr>
                      <a:r>
                        <a:t>Proverbs 24:3-4</a:t>
                      </a:r>
                    </a:p>
                    <a:p>
                      <a:pPr algn="ctr" defTabSz="914400">
                        <a:lnSpc>
                          <a:spcPct val="100000"/>
                        </a:lnSpc>
                        <a:defRPr sz="3500">
                          <a:solidFill>
                            <a:srgbClr val="000000"/>
                          </a:solidFill>
                          <a:sym typeface="Proxima Nova"/>
                        </a:defRPr>
                      </a:pPr>
                      <a:r>
                        <a:t>KJV                            Living</a:t>
                      </a:r>
                    </a:p>
                    <a:p>
                      <a:pPr algn="ctr" defTabSz="914400">
                        <a:lnSpc>
                          <a:spcPct val="100000"/>
                        </a:lnSpc>
                        <a:defRPr sz="1600">
                          <a:solidFill>
                            <a:srgbClr val="000000"/>
                          </a:solidFill>
                          <a:sym typeface="Proxima Nova"/>
                        </a:defRPr>
                      </a:pPr>
                    </a:p>
                    <a:p>
                      <a:pPr algn="ctr" defTabSz="914400">
                        <a:lnSpc>
                          <a:spcPct val="100000"/>
                        </a:lnSpc>
                        <a:defRPr b="0" sz="3500">
                          <a:solidFill>
                            <a:schemeClr val="accent1"/>
                          </a:solidFill>
                          <a:sym typeface="Proxima Nova"/>
                        </a:defRPr>
                      </a:pPr>
                      <a:r>
                        <a:rPr i="1"/>
                        <a:t>Fruit</a:t>
                      </a:r>
                      <a:r>
                        <a:t>                             </a:t>
                      </a:r>
                      <a:r>
                        <a:rPr i="1"/>
                        <a:t>How?</a:t>
                      </a:r>
                    </a:p>
                  </a:txBody>
                  <a:tcPr marL="50800" marR="50800" marT="50800" marB="50800" anchor="ctr" anchorCtr="0" horzOverflow="overflow">
                    <a:lnT w="12700">
                      <a:solidFill>
                        <a:srgbClr val="000000"/>
                      </a:solidFill>
                      <a:miter lim="400000"/>
                    </a:lnT>
                  </a:tcPr>
                </a:tc>
                <a:tc hMerge="1">
                  <a:tcPr/>
                </a:tc>
                <a:tc>
                  <a:txBody>
                    <a:bodyPr/>
                    <a:lstStyle/>
                    <a:p>
                      <a:pPr algn="ctr" defTabSz="914400">
                        <a:lnSpc>
                          <a:spcPct val="120000"/>
                        </a:lnSpc>
                        <a:defRPr b="0">
                          <a:solidFill>
                            <a:srgbClr val="000000"/>
                          </a:solidFill>
                        </a:defRPr>
                      </a:pPr>
                      <a:r>
                        <a:rPr b="1" sz="3500">
                          <a:sym typeface="Proxima Nova"/>
                        </a:rPr>
                        <a:t>Leader
Work</a:t>
                      </a:r>
                    </a:p>
                  </a:txBody>
                  <a:tcPr marL="50800" marR="50800" marT="50800" marB="50800" anchor="ctr" anchorCtr="0" horzOverflow="overflow">
                    <a:lnT w="12700">
                      <a:solidFill>
                        <a:srgbClr val="000000"/>
                      </a:solidFill>
                      <a:miter lim="400000"/>
                    </a:lnT>
                  </a:tcPr>
                </a:tc>
                <a:tc>
                  <a:txBody>
                    <a:bodyPr/>
                    <a:lstStyle/>
                    <a:p>
                      <a:pPr algn="ctr" defTabSz="914400">
                        <a:lnSpc>
                          <a:spcPct val="120000"/>
                        </a:lnSpc>
                        <a:defRPr b="0">
                          <a:solidFill>
                            <a:srgbClr val="000000"/>
                          </a:solidFill>
                        </a:defRPr>
                      </a:pPr>
                      <a:r>
                        <a:rPr b="1" sz="3500">
                          <a:sym typeface="Proxima Nova"/>
                        </a:rPr>
                        <a:t>Team
Work</a:t>
                      </a:r>
                    </a:p>
                  </a:txBody>
                  <a:tcPr marL="50800" marR="50800" marT="50800" marB="50800" anchor="ctr" anchorCtr="0" horzOverflow="overflow">
                    <a:lnT w="12700">
                      <a:solidFill>
                        <a:srgbClr val="000000"/>
                      </a:solidFill>
                      <a:miter lim="400000"/>
                    </a:lnT>
                  </a:tcPr>
                </a:tc>
              </a:tr>
              <a:tr h="2230938">
                <a:tc>
                  <a:txBody>
                    <a:bodyPr/>
                    <a:lstStyle/>
                    <a:p>
                      <a:pPr algn="ctr" defTabSz="914400">
                        <a:lnSpc>
                          <a:spcPct val="100000"/>
                        </a:lnSpc>
                      </a:pPr>
                      <a:r>
                        <a:rPr sz="3200">
                          <a:sym typeface="Proxima Nova"/>
                        </a:rPr>
                        <a:t>Knowledge</a:t>
                      </a:r>
                    </a:p>
                  </a:txBody>
                  <a:tcPr marL="50800" marR="50800" marT="50800" marB="50800" anchor="ctr" anchorCtr="0" horzOverflow="overflow"/>
                </a:tc>
                <a:tc>
                  <a:txBody>
                    <a:bodyPr/>
                    <a:lstStyle/>
                    <a:p>
                      <a:pPr algn="ctr" defTabSz="914400">
                        <a:lnSpc>
                          <a:spcPct val="100000"/>
                        </a:lnSpc>
                      </a:pPr>
                      <a:r>
                        <a:rPr sz="3200">
                          <a:sym typeface="Proxima Nova"/>
                        </a:rPr>
                        <a:t>Filled with Riches</a:t>
                      </a:r>
                    </a:p>
                  </a:txBody>
                  <a:tcPr marL="50800" marR="50800" marT="50800" marB="50800" anchor="ctr" anchorCtr="0" horzOverflow="overflow"/>
                </a:tc>
                <a:tc>
                  <a:txBody>
                    <a:bodyPr/>
                    <a:lstStyle/>
                    <a:p>
                      <a:pPr algn="ctr" defTabSz="914400">
                        <a:lnSpc>
                          <a:spcPct val="100000"/>
                        </a:lnSpc>
                        <a:defRPr sz="3200">
                          <a:sym typeface="Proxima Nova"/>
                        </a:defRPr>
                      </a:pPr>
                    </a:p>
                  </a:txBody>
                  <a:tcPr marL="50800" marR="50800" marT="50800" marB="50800" anchor="ctr" anchorCtr="0" horzOverflow="overflow"/>
                </a:tc>
                <a:tc>
                  <a:txBody>
                    <a:bodyPr/>
                    <a:lstStyle/>
                    <a:p>
                      <a:pPr algn="ctr" defTabSz="914400">
                        <a:lnSpc>
                          <a:spcPct val="100000"/>
                        </a:lnSpc>
                        <a:defRPr sz="3200">
                          <a:sym typeface="Proxima Nova"/>
                        </a:defRPr>
                      </a:pPr>
                    </a:p>
                  </a:txBody>
                  <a:tcPr marL="50800" marR="50800" marT="50800" marB="50800" anchor="ctr" anchorCtr="0" horzOverflow="overflow"/>
                </a:tc>
                <a:tc>
                  <a:txBody>
                    <a:bodyPr/>
                    <a:lstStyle/>
                    <a:p>
                      <a:pPr algn="ctr" defTabSz="914400">
                        <a:lnSpc>
                          <a:spcPct val="100000"/>
                        </a:lnSpc>
                        <a:defRPr sz="3200">
                          <a:sym typeface="Proxima Nova"/>
                        </a:defRPr>
                      </a:pPr>
                    </a:p>
                  </a:txBody>
                  <a:tcPr marL="50800" marR="50800" marT="50800" marB="50800" anchor="ctr" anchorCtr="0" horzOverflow="overflow"/>
                </a:tc>
              </a:tr>
              <a:tr h="2230938">
                <a:tc>
                  <a:txBody>
                    <a:bodyPr/>
                    <a:lstStyle/>
                    <a:p>
                      <a:pPr algn="ctr" defTabSz="914400">
                        <a:lnSpc>
                          <a:spcPct val="100000"/>
                        </a:lnSpc>
                      </a:pPr>
                      <a:r>
                        <a:rPr sz="3200">
                          <a:sym typeface="Proxima Nova"/>
                        </a:rPr>
                        <a:t>Understanding</a:t>
                      </a:r>
                    </a:p>
                  </a:txBody>
                  <a:tcPr marL="50800" marR="50800" marT="50800" marB="50800" anchor="ctr" anchorCtr="0" horzOverflow="overflow"/>
                </a:tc>
                <a:tc>
                  <a:txBody>
                    <a:bodyPr/>
                    <a:lstStyle/>
                    <a:p>
                      <a:pPr algn="ctr" defTabSz="914400">
                        <a:lnSpc>
                          <a:spcPct val="100000"/>
                        </a:lnSpc>
                      </a:pPr>
                      <a:r>
                        <a:rPr sz="3200">
                          <a:sym typeface="Proxima Nova"/>
                        </a:rPr>
                        <a:t>Established</a:t>
                      </a:r>
                    </a:p>
                  </a:txBody>
                  <a:tcPr marL="50800" marR="50800" marT="50800" marB="50800" anchor="ctr" anchorCtr="0" horzOverflow="overflow"/>
                </a:tc>
                <a:tc>
                  <a:txBody>
                    <a:bodyPr/>
                    <a:lstStyle/>
                    <a:p>
                      <a:pPr algn="ctr" defTabSz="914400">
                        <a:lnSpc>
                          <a:spcPct val="100000"/>
                        </a:lnSpc>
                        <a:defRPr sz="3200">
                          <a:sym typeface="Proxima Nova"/>
                        </a:defRPr>
                      </a:pPr>
                    </a:p>
                  </a:txBody>
                  <a:tcPr marL="50800" marR="50800" marT="50800" marB="50800" anchor="ctr" anchorCtr="0" horzOverflow="overflow"/>
                </a:tc>
                <a:tc>
                  <a:txBody>
                    <a:bodyPr/>
                    <a:lstStyle/>
                    <a:p>
                      <a:pPr algn="ctr" defTabSz="914400">
                        <a:lnSpc>
                          <a:spcPct val="100000"/>
                        </a:lnSpc>
                        <a:defRPr sz="3200">
                          <a:sym typeface="Proxima Nova"/>
                        </a:defRPr>
                      </a:pPr>
                    </a:p>
                  </a:txBody>
                  <a:tcPr marL="50800" marR="50800" marT="50800" marB="50800" anchor="ctr" anchorCtr="0" horzOverflow="overflow"/>
                </a:tc>
                <a:tc>
                  <a:txBody>
                    <a:bodyPr/>
                    <a:lstStyle/>
                    <a:p>
                      <a:pPr algn="ctr" defTabSz="914400">
                        <a:lnSpc>
                          <a:spcPct val="100000"/>
                        </a:lnSpc>
                        <a:defRPr sz="3200">
                          <a:sym typeface="Proxima Nova"/>
                        </a:defRPr>
                      </a:pPr>
                    </a:p>
                  </a:txBody>
                  <a:tcPr marL="50800" marR="50800" marT="50800" marB="50800" anchor="ctr" anchorCtr="0" horzOverflow="overflow"/>
                </a:tc>
              </a:tr>
              <a:tr h="2230938">
                <a:tc>
                  <a:txBody>
                    <a:bodyPr/>
                    <a:lstStyle/>
                    <a:p>
                      <a:pPr algn="ctr" defTabSz="914400">
                        <a:lnSpc>
                          <a:spcPct val="100000"/>
                        </a:lnSpc>
                      </a:pPr>
                      <a:r>
                        <a:rPr sz="3200">
                          <a:sym typeface="Proxima Nova"/>
                        </a:rPr>
                        <a:t>Wisdom</a:t>
                      </a:r>
                    </a:p>
                  </a:txBody>
                  <a:tcPr marL="50800" marR="50800" marT="50800" marB="50800" anchor="ctr" anchorCtr="0" horzOverflow="overflow"/>
                </a:tc>
                <a:tc>
                  <a:txBody>
                    <a:bodyPr/>
                    <a:lstStyle/>
                    <a:p>
                      <a:pPr algn="ctr" defTabSz="914400">
                        <a:lnSpc>
                          <a:spcPct val="100000"/>
                        </a:lnSpc>
                      </a:pPr>
                      <a:r>
                        <a:rPr sz="3200">
                          <a:sym typeface="Proxima Nova"/>
                        </a:rPr>
                        <a:t>Built</a:t>
                      </a:r>
                    </a:p>
                  </a:txBody>
                  <a:tcPr marL="50800" marR="50800" marT="50800" marB="50800" anchor="ctr" anchorCtr="0" horzOverflow="overflow"/>
                </a:tc>
                <a:tc>
                  <a:txBody>
                    <a:bodyPr/>
                    <a:lstStyle/>
                    <a:p>
                      <a:pPr algn="ctr" defTabSz="914400">
                        <a:lnSpc>
                          <a:spcPct val="100000"/>
                        </a:lnSpc>
                        <a:defRPr sz="3200">
                          <a:sym typeface="Proxima Nova"/>
                        </a:defRPr>
                      </a:pPr>
                    </a:p>
                  </a:txBody>
                  <a:tcPr marL="50800" marR="50800" marT="50800" marB="50800" anchor="ctr" anchorCtr="0" horzOverflow="overflow"/>
                </a:tc>
                <a:tc>
                  <a:txBody>
                    <a:bodyPr/>
                    <a:lstStyle/>
                    <a:p>
                      <a:pPr algn="ctr" defTabSz="914400">
                        <a:lnSpc>
                          <a:spcPct val="100000"/>
                        </a:lnSpc>
                        <a:defRPr sz="3200">
                          <a:sym typeface="Proxima Nova"/>
                        </a:defRPr>
                      </a:pPr>
                    </a:p>
                  </a:txBody>
                  <a:tcPr marL="50800" marR="50800" marT="50800" marB="50800" anchor="ctr" anchorCtr="0" horzOverflow="overflow"/>
                </a:tc>
                <a:tc>
                  <a:txBody>
                    <a:bodyPr/>
                    <a:lstStyle/>
                    <a:p>
                      <a:pPr algn="ctr" defTabSz="914400">
                        <a:lnSpc>
                          <a:spcPct val="100000"/>
                        </a:lnSpc>
                        <a:defRPr sz="3200">
                          <a:sym typeface="Proxima Nova"/>
                        </a:defRPr>
                      </a:pPr>
                    </a:p>
                  </a:txBody>
                  <a:tcPr marL="50800" marR="50800" marT="50800" marB="50800" anchor="ctr" anchorCtr="0" horzOverflow="overflow"/>
                </a:tc>
              </a:tr>
            </a:tbl>
          </a:graphicData>
        </a:graphic>
      </p:graphicFrame>
      <p:sp>
        <p:nvSpPr>
          <p:cNvPr id="309" name="THE PROVERBS PROCESS"/>
          <p:cNvSpPr txBox="1"/>
          <p:nvPr/>
        </p:nvSpPr>
        <p:spPr>
          <a:xfrm>
            <a:off x="1219200" y="1219200"/>
            <a:ext cx="19525950" cy="22987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lvl1pPr algn="l" defTabSz="676909">
              <a:lnSpc>
                <a:spcPct val="60000"/>
              </a:lnSpc>
              <a:defRPr cap="all" spc="-114" sz="11480">
                <a:solidFill>
                  <a:schemeClr val="accent1"/>
                </a:solidFill>
                <a:latin typeface="Anton Regular"/>
                <a:ea typeface="Anton Regular"/>
                <a:cs typeface="Anton Regular"/>
                <a:sym typeface="Anton Regular"/>
              </a:defRPr>
            </a:lvl1pPr>
          </a:lstStyle>
          <a:p>
            <a:pPr/>
            <a:r>
              <a:t>THE PROVERBS PROCESS</a:t>
            </a:r>
          </a:p>
        </p:txBody>
      </p:sp>
    </p:spTree>
  </p:cSld>
  <p:clrMapOvr>
    <a:masterClrMapping/>
  </p:clrMapOvr>
  <p:transition xmlns:p14="http://schemas.microsoft.com/office/powerpoint/2010/main" spd="med" advClick="1"/>
</p:sld>
</file>

<file path=ppt/slides/slide2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chemeClr val="accent4"/>
        </a:solidFill>
      </p:bgPr>
    </p:bg>
    <p:spTree>
      <p:nvGrpSpPr>
        <p:cNvPr id="1" name=""/>
        <p:cNvGrpSpPr/>
        <p:nvPr/>
      </p:nvGrpSpPr>
      <p:grpSpPr>
        <a:xfrm>
          <a:off x="0" y="0"/>
          <a:ext cx="0" cy="0"/>
          <a:chOff x="0" y="0"/>
          <a:chExt cx="0" cy="0"/>
        </a:xfrm>
      </p:grpSpPr>
      <p:sp>
        <p:nvSpPr>
          <p:cNvPr id="311" name="THE PROVERBS PROCESS | How?"/>
          <p:cNvSpPr txBox="1"/>
          <p:nvPr>
            <p:ph type="body" sz="half" idx="1"/>
          </p:nvPr>
        </p:nvSpPr>
        <p:spPr>
          <a:xfrm>
            <a:off x="1219200" y="3013156"/>
            <a:ext cx="21945600" cy="4192882"/>
          </a:xfrm>
          <a:prstGeom prst="rect">
            <a:avLst/>
          </a:prstGeom>
        </p:spPr>
        <p:txBody>
          <a:bodyPr/>
          <a:lstStyle>
            <a:lvl1pPr>
              <a:defRPr sz="10000">
                <a:latin typeface="Anton Regular"/>
                <a:ea typeface="Anton Regular"/>
                <a:cs typeface="Anton Regular"/>
                <a:sym typeface="Anton Regular"/>
              </a:defRPr>
            </a:lvl1pPr>
          </a:lstStyle>
          <a:p>
            <a:pPr/>
            <a:r>
              <a:t>THE PROVERBS PROCESS | How?</a:t>
            </a:r>
          </a:p>
        </p:txBody>
      </p:sp>
      <p:sp>
        <p:nvSpPr>
          <p:cNvPr id="312" name="“Any enterprise is built by wise planning, becomes strong through common sense, and profits wonderfully by keeping abreast of the facts.”…"/>
          <p:cNvSpPr txBox="1"/>
          <p:nvPr/>
        </p:nvSpPr>
        <p:spPr>
          <a:xfrm>
            <a:off x="3387559" y="6391939"/>
            <a:ext cx="17608882" cy="32004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gn="just">
              <a:defRPr b="1" sz="5100"/>
            </a:pPr>
            <a:r>
              <a:t>“Any enterprise is built by </a:t>
            </a:r>
            <a:r>
              <a:rPr u="sng"/>
              <a:t>wise</a:t>
            </a:r>
            <a:r>
              <a:t> </a:t>
            </a:r>
            <a:r>
              <a:rPr u="sng"/>
              <a:t>planning</a:t>
            </a:r>
            <a:r>
              <a:t>, becomes strong through </a:t>
            </a:r>
            <a:r>
              <a:rPr u="sng"/>
              <a:t>common</a:t>
            </a:r>
            <a:r>
              <a:t> </a:t>
            </a:r>
            <a:r>
              <a:rPr u="sng"/>
              <a:t>sense</a:t>
            </a:r>
            <a:r>
              <a:t>, and profits wonderfully by keeping abreast of the </a:t>
            </a:r>
            <a:r>
              <a:rPr u="sng"/>
              <a:t>facts</a:t>
            </a:r>
            <a:r>
              <a:t>.”</a:t>
            </a:r>
          </a:p>
          <a:p>
            <a:pPr algn="just">
              <a:defRPr b="1" sz="5100"/>
            </a:pPr>
            <a:r>
              <a:t>Proverbs 24:3-4 </a:t>
            </a:r>
            <a:r>
              <a:rPr b="0"/>
              <a:t>(Living Bible)</a:t>
            </a:r>
          </a:p>
        </p:txBody>
      </p:sp>
    </p:spTree>
  </p:cSld>
  <p:clrMapOvr>
    <a:masterClrMapping/>
  </p:clrMapOvr>
  <p:transition xmlns:p14="http://schemas.microsoft.com/office/powerpoint/2010/main" spd="med" advClick="1"/>
</p:sld>
</file>

<file path=ppt/slides/slide3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rgbClr val="FFFFFF"/>
        </a:solidFill>
      </p:bgPr>
    </p:bg>
    <p:spTree>
      <p:nvGrpSpPr>
        <p:cNvPr id="1" name=""/>
        <p:cNvGrpSpPr/>
        <p:nvPr/>
      </p:nvGrpSpPr>
      <p:grpSpPr>
        <a:xfrm>
          <a:off x="0" y="0"/>
          <a:ext cx="0" cy="0"/>
          <a:chOff x="0" y="0"/>
          <a:chExt cx="0" cy="0"/>
        </a:xfrm>
      </p:grpSpPr>
      <p:graphicFrame>
        <p:nvGraphicFramePr>
          <p:cNvPr id="314" name="Table 1"/>
          <p:cNvGraphicFramePr/>
          <p:nvPr/>
        </p:nvGraphicFramePr>
        <p:xfrm>
          <a:off x="2105108" y="3774425"/>
          <a:ext cx="20186484" cy="8936454"/>
        </p:xfrm>
        <a:graphic xmlns:a="http://schemas.openxmlformats.org/drawingml/2006/main">
          <a:graphicData uri="http://schemas.openxmlformats.org/drawingml/2006/table">
            <a:tbl>
              <a:tblPr firstCol="0" firstRow="1" lastCol="0" lastRow="0" bandCol="0" bandRow="0" rtl="0">
                <a:tableStyleId>{4C3C2611-4C71-4FC5-86AE-919BDF0F9419}</a:tableStyleId>
              </a:tblPr>
              <a:tblGrid>
                <a:gridCol w="4034756"/>
                <a:gridCol w="4034756"/>
                <a:gridCol w="4034756"/>
                <a:gridCol w="4034756"/>
                <a:gridCol w="4034756"/>
              </a:tblGrid>
              <a:tr h="2230938">
                <a:tc>
                  <a:txBody>
                    <a:bodyPr/>
                    <a:lstStyle/>
                    <a:p>
                      <a:pPr algn="ctr" defTabSz="914400">
                        <a:lnSpc>
                          <a:spcPct val="100000"/>
                        </a:lnSpc>
                        <a:defRPr sz="3500">
                          <a:solidFill>
                            <a:srgbClr val="000000"/>
                          </a:solidFill>
                          <a:sym typeface="Proxima Nova"/>
                        </a:defRPr>
                      </a:pPr>
                      <a:r>
                        <a:t>Isaiah 11:2</a:t>
                      </a:r>
                    </a:p>
                    <a:p>
                      <a:pPr algn="ctr" defTabSz="914400">
                        <a:lnSpc>
                          <a:spcPct val="100000"/>
                        </a:lnSpc>
                        <a:defRPr b="0" sz="2200">
                          <a:solidFill>
                            <a:srgbClr val="000000"/>
                          </a:solidFill>
                          <a:sym typeface="Proxima Nova"/>
                        </a:defRPr>
                      </a:pPr>
                    </a:p>
                    <a:p>
                      <a:pPr algn="ctr" defTabSz="914400">
                        <a:lnSpc>
                          <a:spcPct val="100000"/>
                        </a:lnSpc>
                        <a:defRPr b="0" i="1" sz="3500">
                          <a:solidFill>
                            <a:schemeClr val="accent1"/>
                          </a:solidFill>
                          <a:sym typeface="Proxima Nova"/>
                        </a:defRPr>
                      </a:pPr>
                      <a:r>
                        <a:t>Gifts</a:t>
                      </a:r>
                    </a:p>
                  </a:txBody>
                  <a:tcPr marL="50800" marR="50800" marT="50800" marB="50800" anchor="ctr" anchorCtr="0" horzOverflow="overflow">
                    <a:lnT w="12700">
                      <a:solidFill>
                        <a:srgbClr val="000000"/>
                      </a:solidFill>
                      <a:miter lim="400000"/>
                    </a:lnT>
                  </a:tcPr>
                </a:tc>
                <a:tc gridSpan="2">
                  <a:txBody>
                    <a:bodyPr/>
                    <a:lstStyle/>
                    <a:p>
                      <a:pPr algn="ctr" defTabSz="914400">
                        <a:lnSpc>
                          <a:spcPct val="100000"/>
                        </a:lnSpc>
                        <a:defRPr sz="3500">
                          <a:solidFill>
                            <a:srgbClr val="000000"/>
                          </a:solidFill>
                          <a:sym typeface="Proxima Nova"/>
                        </a:defRPr>
                      </a:pPr>
                      <a:r>
                        <a:t>Proverbs 24:3-4</a:t>
                      </a:r>
                    </a:p>
                    <a:p>
                      <a:pPr algn="ctr" defTabSz="914400">
                        <a:lnSpc>
                          <a:spcPct val="100000"/>
                        </a:lnSpc>
                        <a:defRPr sz="3500">
                          <a:solidFill>
                            <a:srgbClr val="000000"/>
                          </a:solidFill>
                          <a:sym typeface="Proxima Nova"/>
                        </a:defRPr>
                      </a:pPr>
                      <a:r>
                        <a:t>KJV                            Living</a:t>
                      </a:r>
                    </a:p>
                    <a:p>
                      <a:pPr algn="ctr" defTabSz="914400">
                        <a:lnSpc>
                          <a:spcPct val="100000"/>
                        </a:lnSpc>
                        <a:defRPr sz="1600">
                          <a:solidFill>
                            <a:srgbClr val="000000"/>
                          </a:solidFill>
                          <a:sym typeface="Proxima Nova"/>
                        </a:defRPr>
                      </a:pPr>
                    </a:p>
                    <a:p>
                      <a:pPr algn="ctr" defTabSz="914400">
                        <a:lnSpc>
                          <a:spcPct val="100000"/>
                        </a:lnSpc>
                        <a:defRPr b="0" sz="3500">
                          <a:solidFill>
                            <a:schemeClr val="accent1"/>
                          </a:solidFill>
                          <a:sym typeface="Proxima Nova"/>
                        </a:defRPr>
                      </a:pPr>
                      <a:r>
                        <a:rPr i="1"/>
                        <a:t>Fruit</a:t>
                      </a:r>
                      <a:r>
                        <a:t>                             </a:t>
                      </a:r>
                      <a:r>
                        <a:rPr i="1"/>
                        <a:t>How?</a:t>
                      </a:r>
                    </a:p>
                  </a:txBody>
                  <a:tcPr marL="50800" marR="50800" marT="50800" marB="50800" anchor="ctr" anchorCtr="0" horzOverflow="overflow">
                    <a:lnT w="12700">
                      <a:solidFill>
                        <a:srgbClr val="000000"/>
                      </a:solidFill>
                      <a:miter lim="400000"/>
                    </a:lnT>
                  </a:tcPr>
                </a:tc>
                <a:tc hMerge="1">
                  <a:tcPr/>
                </a:tc>
                <a:tc>
                  <a:txBody>
                    <a:bodyPr/>
                    <a:lstStyle/>
                    <a:p>
                      <a:pPr algn="ctr" defTabSz="914400">
                        <a:lnSpc>
                          <a:spcPct val="120000"/>
                        </a:lnSpc>
                        <a:defRPr b="0">
                          <a:solidFill>
                            <a:srgbClr val="000000"/>
                          </a:solidFill>
                        </a:defRPr>
                      </a:pPr>
                      <a:r>
                        <a:rPr b="1" sz="3500">
                          <a:sym typeface="Proxima Nova"/>
                        </a:rPr>
                        <a:t>Leader
Work</a:t>
                      </a:r>
                    </a:p>
                  </a:txBody>
                  <a:tcPr marL="50800" marR="50800" marT="50800" marB="50800" anchor="ctr" anchorCtr="0" horzOverflow="overflow">
                    <a:lnT w="12700">
                      <a:solidFill>
                        <a:srgbClr val="000000"/>
                      </a:solidFill>
                      <a:miter lim="400000"/>
                    </a:lnT>
                  </a:tcPr>
                </a:tc>
                <a:tc>
                  <a:txBody>
                    <a:bodyPr/>
                    <a:lstStyle/>
                    <a:p>
                      <a:pPr algn="ctr" defTabSz="914400">
                        <a:lnSpc>
                          <a:spcPct val="120000"/>
                        </a:lnSpc>
                        <a:defRPr b="0">
                          <a:solidFill>
                            <a:srgbClr val="000000"/>
                          </a:solidFill>
                        </a:defRPr>
                      </a:pPr>
                      <a:r>
                        <a:rPr b="1" sz="3500">
                          <a:sym typeface="Proxima Nova"/>
                        </a:rPr>
                        <a:t>Team
Work</a:t>
                      </a:r>
                    </a:p>
                  </a:txBody>
                  <a:tcPr marL="50800" marR="50800" marT="50800" marB="50800" anchor="ctr" anchorCtr="0" horzOverflow="overflow">
                    <a:lnT w="12700">
                      <a:solidFill>
                        <a:srgbClr val="000000"/>
                      </a:solidFill>
                      <a:miter lim="400000"/>
                    </a:lnT>
                  </a:tcPr>
                </a:tc>
              </a:tr>
              <a:tr h="2230938">
                <a:tc>
                  <a:txBody>
                    <a:bodyPr/>
                    <a:lstStyle/>
                    <a:p>
                      <a:pPr algn="ctr" defTabSz="914400">
                        <a:lnSpc>
                          <a:spcPct val="100000"/>
                        </a:lnSpc>
                      </a:pPr>
                      <a:r>
                        <a:rPr sz="3200">
                          <a:sym typeface="Proxima Nova"/>
                        </a:rPr>
                        <a:t>Knowledge</a:t>
                      </a:r>
                    </a:p>
                  </a:txBody>
                  <a:tcPr marL="50800" marR="50800" marT="50800" marB="50800" anchor="ctr" anchorCtr="0" horzOverflow="overflow"/>
                </a:tc>
                <a:tc>
                  <a:txBody>
                    <a:bodyPr/>
                    <a:lstStyle/>
                    <a:p>
                      <a:pPr algn="ctr" defTabSz="914400">
                        <a:lnSpc>
                          <a:spcPct val="100000"/>
                        </a:lnSpc>
                      </a:pPr>
                      <a:r>
                        <a:rPr sz="3200">
                          <a:sym typeface="Proxima Nova"/>
                        </a:rPr>
                        <a:t>Filled with Riches</a:t>
                      </a:r>
                    </a:p>
                  </a:txBody>
                  <a:tcPr marL="50800" marR="50800" marT="50800" marB="50800" anchor="ctr" anchorCtr="0" horzOverflow="overflow"/>
                </a:tc>
                <a:tc>
                  <a:txBody>
                    <a:bodyPr/>
                    <a:lstStyle/>
                    <a:p>
                      <a:pPr algn="ctr" defTabSz="914400">
                        <a:lnSpc>
                          <a:spcPct val="100000"/>
                        </a:lnSpc>
                      </a:pPr>
                      <a:r>
                        <a:rPr sz="3200">
                          <a:sym typeface="Proxima Nova"/>
                        </a:rPr>
                        <a:t>“Facts”</a:t>
                      </a:r>
                    </a:p>
                  </a:txBody>
                  <a:tcPr marL="50800" marR="50800" marT="50800" marB="50800" anchor="ctr" anchorCtr="0" horzOverflow="overflow"/>
                </a:tc>
                <a:tc>
                  <a:txBody>
                    <a:bodyPr/>
                    <a:lstStyle/>
                    <a:p>
                      <a:pPr algn="ctr" defTabSz="914400">
                        <a:lnSpc>
                          <a:spcPct val="100000"/>
                        </a:lnSpc>
                        <a:defRPr sz="3200">
                          <a:sym typeface="Proxima Nova"/>
                        </a:defRPr>
                      </a:pPr>
                    </a:p>
                  </a:txBody>
                  <a:tcPr marL="50800" marR="50800" marT="50800" marB="50800" anchor="ctr" anchorCtr="0" horzOverflow="overflow"/>
                </a:tc>
                <a:tc>
                  <a:txBody>
                    <a:bodyPr/>
                    <a:lstStyle/>
                    <a:p>
                      <a:pPr algn="ctr" defTabSz="914400">
                        <a:lnSpc>
                          <a:spcPct val="100000"/>
                        </a:lnSpc>
                        <a:defRPr sz="3200">
                          <a:sym typeface="Proxima Nova"/>
                        </a:defRPr>
                      </a:pPr>
                    </a:p>
                  </a:txBody>
                  <a:tcPr marL="50800" marR="50800" marT="50800" marB="50800" anchor="ctr" anchorCtr="0" horzOverflow="overflow"/>
                </a:tc>
              </a:tr>
              <a:tr h="2230938">
                <a:tc>
                  <a:txBody>
                    <a:bodyPr/>
                    <a:lstStyle/>
                    <a:p>
                      <a:pPr algn="ctr" defTabSz="914400">
                        <a:lnSpc>
                          <a:spcPct val="100000"/>
                        </a:lnSpc>
                      </a:pPr>
                      <a:r>
                        <a:rPr sz="3200">
                          <a:sym typeface="Proxima Nova"/>
                        </a:rPr>
                        <a:t>Understanding</a:t>
                      </a:r>
                    </a:p>
                  </a:txBody>
                  <a:tcPr marL="50800" marR="50800" marT="50800" marB="50800" anchor="ctr" anchorCtr="0" horzOverflow="overflow"/>
                </a:tc>
                <a:tc>
                  <a:txBody>
                    <a:bodyPr/>
                    <a:lstStyle/>
                    <a:p>
                      <a:pPr algn="ctr" defTabSz="914400">
                        <a:lnSpc>
                          <a:spcPct val="100000"/>
                        </a:lnSpc>
                      </a:pPr>
                      <a:r>
                        <a:rPr sz="3200">
                          <a:sym typeface="Proxima Nova"/>
                        </a:rPr>
                        <a:t>Established</a:t>
                      </a:r>
                    </a:p>
                  </a:txBody>
                  <a:tcPr marL="50800" marR="50800" marT="50800" marB="50800" anchor="ctr" anchorCtr="0" horzOverflow="overflow"/>
                </a:tc>
                <a:tc>
                  <a:txBody>
                    <a:bodyPr/>
                    <a:lstStyle/>
                    <a:p>
                      <a:pPr algn="ctr" defTabSz="914400">
                        <a:lnSpc>
                          <a:spcPct val="100000"/>
                        </a:lnSpc>
                      </a:pPr>
                      <a:r>
                        <a:rPr sz="3200">
                          <a:sym typeface="Proxima Nova"/>
                        </a:rPr>
                        <a:t>Common Sense</a:t>
                      </a:r>
                    </a:p>
                  </a:txBody>
                  <a:tcPr marL="50800" marR="50800" marT="50800" marB="50800" anchor="ctr" anchorCtr="0" horzOverflow="overflow"/>
                </a:tc>
                <a:tc>
                  <a:txBody>
                    <a:bodyPr/>
                    <a:lstStyle/>
                    <a:p>
                      <a:pPr algn="ctr" defTabSz="914400">
                        <a:lnSpc>
                          <a:spcPct val="100000"/>
                        </a:lnSpc>
                        <a:defRPr sz="3200">
                          <a:sym typeface="Proxima Nova"/>
                        </a:defRPr>
                      </a:pPr>
                    </a:p>
                  </a:txBody>
                  <a:tcPr marL="50800" marR="50800" marT="50800" marB="50800" anchor="ctr" anchorCtr="0" horzOverflow="overflow"/>
                </a:tc>
                <a:tc>
                  <a:txBody>
                    <a:bodyPr/>
                    <a:lstStyle/>
                    <a:p>
                      <a:pPr algn="ctr" defTabSz="914400">
                        <a:lnSpc>
                          <a:spcPct val="100000"/>
                        </a:lnSpc>
                        <a:defRPr sz="3200">
                          <a:sym typeface="Proxima Nova"/>
                        </a:defRPr>
                      </a:pPr>
                    </a:p>
                  </a:txBody>
                  <a:tcPr marL="50800" marR="50800" marT="50800" marB="50800" anchor="ctr" anchorCtr="0" horzOverflow="overflow"/>
                </a:tc>
              </a:tr>
              <a:tr h="2230938">
                <a:tc>
                  <a:txBody>
                    <a:bodyPr/>
                    <a:lstStyle/>
                    <a:p>
                      <a:pPr algn="ctr" defTabSz="914400">
                        <a:lnSpc>
                          <a:spcPct val="100000"/>
                        </a:lnSpc>
                      </a:pPr>
                      <a:r>
                        <a:rPr sz="3200">
                          <a:sym typeface="Proxima Nova"/>
                        </a:rPr>
                        <a:t>Wisdom</a:t>
                      </a:r>
                    </a:p>
                  </a:txBody>
                  <a:tcPr marL="50800" marR="50800" marT="50800" marB="50800" anchor="ctr" anchorCtr="0" horzOverflow="overflow"/>
                </a:tc>
                <a:tc>
                  <a:txBody>
                    <a:bodyPr/>
                    <a:lstStyle/>
                    <a:p>
                      <a:pPr algn="ctr" defTabSz="914400">
                        <a:lnSpc>
                          <a:spcPct val="100000"/>
                        </a:lnSpc>
                      </a:pPr>
                      <a:r>
                        <a:rPr sz="3200">
                          <a:sym typeface="Proxima Nova"/>
                        </a:rPr>
                        <a:t>Built</a:t>
                      </a:r>
                    </a:p>
                  </a:txBody>
                  <a:tcPr marL="50800" marR="50800" marT="50800" marB="50800" anchor="ctr" anchorCtr="0" horzOverflow="overflow"/>
                </a:tc>
                <a:tc>
                  <a:txBody>
                    <a:bodyPr/>
                    <a:lstStyle/>
                    <a:p>
                      <a:pPr algn="ctr" defTabSz="914400">
                        <a:lnSpc>
                          <a:spcPct val="100000"/>
                        </a:lnSpc>
                      </a:pPr>
                      <a:r>
                        <a:rPr sz="3200">
                          <a:sym typeface="Proxima Nova"/>
                        </a:rPr>
                        <a:t>Wise Plan</a:t>
                      </a:r>
                    </a:p>
                  </a:txBody>
                  <a:tcPr marL="50800" marR="50800" marT="50800" marB="50800" anchor="ctr" anchorCtr="0" horzOverflow="overflow"/>
                </a:tc>
                <a:tc>
                  <a:txBody>
                    <a:bodyPr/>
                    <a:lstStyle/>
                    <a:p>
                      <a:pPr algn="ctr" defTabSz="914400">
                        <a:lnSpc>
                          <a:spcPct val="100000"/>
                        </a:lnSpc>
                        <a:defRPr sz="3200">
                          <a:sym typeface="Proxima Nova"/>
                        </a:defRPr>
                      </a:pPr>
                    </a:p>
                  </a:txBody>
                  <a:tcPr marL="50800" marR="50800" marT="50800" marB="50800" anchor="ctr" anchorCtr="0" horzOverflow="overflow"/>
                </a:tc>
                <a:tc>
                  <a:txBody>
                    <a:bodyPr/>
                    <a:lstStyle/>
                    <a:p>
                      <a:pPr algn="ctr" defTabSz="914400">
                        <a:lnSpc>
                          <a:spcPct val="100000"/>
                        </a:lnSpc>
                        <a:defRPr sz="3200">
                          <a:sym typeface="Proxima Nova"/>
                        </a:defRPr>
                      </a:pPr>
                    </a:p>
                  </a:txBody>
                  <a:tcPr marL="50800" marR="50800" marT="50800" marB="50800" anchor="ctr" anchorCtr="0" horzOverflow="overflow"/>
                </a:tc>
              </a:tr>
            </a:tbl>
          </a:graphicData>
        </a:graphic>
      </p:graphicFrame>
      <p:sp>
        <p:nvSpPr>
          <p:cNvPr id="315" name="THE PROVERBS PROCESS"/>
          <p:cNvSpPr txBox="1"/>
          <p:nvPr/>
        </p:nvSpPr>
        <p:spPr>
          <a:xfrm>
            <a:off x="1219200" y="1219200"/>
            <a:ext cx="19373041" cy="22987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lvl1pPr algn="l" defTabSz="676909">
              <a:lnSpc>
                <a:spcPct val="60000"/>
              </a:lnSpc>
              <a:defRPr cap="all" spc="-114" sz="11480">
                <a:solidFill>
                  <a:schemeClr val="accent1"/>
                </a:solidFill>
                <a:latin typeface="Anton Regular"/>
                <a:ea typeface="Anton Regular"/>
                <a:cs typeface="Anton Regular"/>
                <a:sym typeface="Anton Regular"/>
              </a:defRPr>
            </a:lvl1pPr>
          </a:lstStyle>
          <a:p>
            <a:pPr/>
            <a:r>
              <a:t>THE PROVERBS PROCESS</a:t>
            </a:r>
          </a:p>
        </p:txBody>
      </p:sp>
    </p:spTree>
  </p:cSld>
  <p:clrMapOvr>
    <a:masterClrMapping/>
  </p:clrMapOvr>
  <p:transition xmlns:p14="http://schemas.microsoft.com/office/powerpoint/2010/main" spd="med" advClick="1"/>
</p:sld>
</file>

<file path=ppt/slides/slide3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rgbClr val="FFFFFF"/>
        </a:solidFill>
      </p:bgPr>
    </p:bg>
    <p:spTree>
      <p:nvGrpSpPr>
        <p:cNvPr id="1" name=""/>
        <p:cNvGrpSpPr/>
        <p:nvPr/>
      </p:nvGrpSpPr>
      <p:grpSpPr>
        <a:xfrm>
          <a:off x="0" y="0"/>
          <a:ext cx="0" cy="0"/>
          <a:chOff x="0" y="0"/>
          <a:chExt cx="0" cy="0"/>
        </a:xfrm>
      </p:grpSpPr>
      <p:graphicFrame>
        <p:nvGraphicFramePr>
          <p:cNvPr id="317" name="Table 1"/>
          <p:cNvGraphicFramePr/>
          <p:nvPr/>
        </p:nvGraphicFramePr>
        <p:xfrm>
          <a:off x="2105108" y="3774425"/>
          <a:ext cx="20186484" cy="8936454"/>
        </p:xfrm>
        <a:graphic xmlns:a="http://schemas.openxmlformats.org/drawingml/2006/main">
          <a:graphicData uri="http://schemas.openxmlformats.org/drawingml/2006/table">
            <a:tbl>
              <a:tblPr firstCol="0" firstRow="1" lastCol="0" lastRow="0" bandCol="0" bandRow="0" rtl="0">
                <a:tableStyleId>{4C3C2611-4C71-4FC5-86AE-919BDF0F9419}</a:tableStyleId>
              </a:tblPr>
              <a:tblGrid>
                <a:gridCol w="4034756"/>
                <a:gridCol w="4034756"/>
                <a:gridCol w="4034756"/>
                <a:gridCol w="4034756"/>
                <a:gridCol w="4034756"/>
              </a:tblGrid>
              <a:tr h="2230938">
                <a:tc>
                  <a:txBody>
                    <a:bodyPr/>
                    <a:lstStyle/>
                    <a:p>
                      <a:pPr algn="ctr" defTabSz="914400">
                        <a:lnSpc>
                          <a:spcPct val="100000"/>
                        </a:lnSpc>
                        <a:defRPr sz="3500">
                          <a:solidFill>
                            <a:srgbClr val="000000"/>
                          </a:solidFill>
                          <a:sym typeface="Proxima Nova"/>
                        </a:defRPr>
                      </a:pPr>
                      <a:r>
                        <a:t>Isaiah 11:2</a:t>
                      </a:r>
                    </a:p>
                    <a:p>
                      <a:pPr algn="ctr" defTabSz="914400">
                        <a:lnSpc>
                          <a:spcPct val="100000"/>
                        </a:lnSpc>
                        <a:defRPr b="0" sz="2200">
                          <a:solidFill>
                            <a:srgbClr val="000000"/>
                          </a:solidFill>
                          <a:sym typeface="Proxima Nova"/>
                        </a:defRPr>
                      </a:pPr>
                    </a:p>
                    <a:p>
                      <a:pPr algn="ctr" defTabSz="914400">
                        <a:lnSpc>
                          <a:spcPct val="100000"/>
                        </a:lnSpc>
                        <a:defRPr b="0" i="1" sz="3500">
                          <a:solidFill>
                            <a:schemeClr val="accent1"/>
                          </a:solidFill>
                          <a:sym typeface="Proxima Nova"/>
                        </a:defRPr>
                      </a:pPr>
                      <a:r>
                        <a:t>Gifts</a:t>
                      </a:r>
                    </a:p>
                  </a:txBody>
                  <a:tcPr marL="50800" marR="50800" marT="50800" marB="50800" anchor="ctr" anchorCtr="0" horzOverflow="overflow">
                    <a:lnT w="12700">
                      <a:solidFill>
                        <a:srgbClr val="000000"/>
                      </a:solidFill>
                      <a:miter lim="400000"/>
                    </a:lnT>
                  </a:tcPr>
                </a:tc>
                <a:tc gridSpan="2">
                  <a:txBody>
                    <a:bodyPr/>
                    <a:lstStyle/>
                    <a:p>
                      <a:pPr algn="ctr" defTabSz="914400">
                        <a:lnSpc>
                          <a:spcPct val="100000"/>
                        </a:lnSpc>
                        <a:defRPr sz="3500">
                          <a:solidFill>
                            <a:srgbClr val="000000"/>
                          </a:solidFill>
                          <a:sym typeface="Proxima Nova"/>
                        </a:defRPr>
                      </a:pPr>
                      <a:r>
                        <a:t>Proverbs 24:3-4</a:t>
                      </a:r>
                    </a:p>
                    <a:p>
                      <a:pPr algn="ctr" defTabSz="914400">
                        <a:lnSpc>
                          <a:spcPct val="100000"/>
                        </a:lnSpc>
                        <a:defRPr sz="3500">
                          <a:solidFill>
                            <a:srgbClr val="000000"/>
                          </a:solidFill>
                          <a:sym typeface="Proxima Nova"/>
                        </a:defRPr>
                      </a:pPr>
                      <a:r>
                        <a:t>KJV                            Living</a:t>
                      </a:r>
                    </a:p>
                    <a:p>
                      <a:pPr algn="ctr" defTabSz="914400">
                        <a:lnSpc>
                          <a:spcPct val="100000"/>
                        </a:lnSpc>
                        <a:defRPr sz="1600">
                          <a:solidFill>
                            <a:srgbClr val="000000"/>
                          </a:solidFill>
                          <a:sym typeface="Proxima Nova"/>
                        </a:defRPr>
                      </a:pPr>
                    </a:p>
                    <a:p>
                      <a:pPr algn="ctr" defTabSz="914400">
                        <a:lnSpc>
                          <a:spcPct val="100000"/>
                        </a:lnSpc>
                        <a:defRPr b="0" sz="3500">
                          <a:solidFill>
                            <a:schemeClr val="accent1"/>
                          </a:solidFill>
                          <a:sym typeface="Proxima Nova"/>
                        </a:defRPr>
                      </a:pPr>
                      <a:r>
                        <a:rPr i="1"/>
                        <a:t>Fruit</a:t>
                      </a:r>
                      <a:r>
                        <a:t>                             </a:t>
                      </a:r>
                      <a:r>
                        <a:rPr i="1"/>
                        <a:t>How?</a:t>
                      </a:r>
                    </a:p>
                  </a:txBody>
                  <a:tcPr marL="50800" marR="50800" marT="50800" marB="50800" anchor="ctr" anchorCtr="0" horzOverflow="overflow">
                    <a:lnT w="12700">
                      <a:solidFill>
                        <a:srgbClr val="000000"/>
                      </a:solidFill>
                      <a:miter lim="400000"/>
                    </a:lnT>
                  </a:tcPr>
                </a:tc>
                <a:tc hMerge="1">
                  <a:tcPr/>
                </a:tc>
                <a:tc>
                  <a:txBody>
                    <a:bodyPr/>
                    <a:lstStyle/>
                    <a:p>
                      <a:pPr algn="ctr" defTabSz="914400">
                        <a:lnSpc>
                          <a:spcPct val="120000"/>
                        </a:lnSpc>
                        <a:defRPr b="0">
                          <a:solidFill>
                            <a:srgbClr val="000000"/>
                          </a:solidFill>
                        </a:defRPr>
                      </a:pPr>
                      <a:r>
                        <a:rPr b="1" sz="3500">
                          <a:sym typeface="Proxima Nova"/>
                        </a:rPr>
                        <a:t>Leader
Work</a:t>
                      </a:r>
                    </a:p>
                  </a:txBody>
                  <a:tcPr marL="50800" marR="50800" marT="50800" marB="50800" anchor="ctr" anchorCtr="0" horzOverflow="overflow">
                    <a:lnT w="12700">
                      <a:solidFill>
                        <a:srgbClr val="000000"/>
                      </a:solidFill>
                      <a:miter lim="400000"/>
                    </a:lnT>
                  </a:tcPr>
                </a:tc>
                <a:tc>
                  <a:txBody>
                    <a:bodyPr/>
                    <a:lstStyle/>
                    <a:p>
                      <a:pPr algn="ctr" defTabSz="914400">
                        <a:lnSpc>
                          <a:spcPct val="120000"/>
                        </a:lnSpc>
                        <a:defRPr b="0">
                          <a:solidFill>
                            <a:srgbClr val="000000"/>
                          </a:solidFill>
                        </a:defRPr>
                      </a:pPr>
                      <a:r>
                        <a:rPr b="1" sz="3500">
                          <a:sym typeface="Proxima Nova"/>
                        </a:rPr>
                        <a:t>Team
Work</a:t>
                      </a:r>
                    </a:p>
                  </a:txBody>
                  <a:tcPr marL="50800" marR="50800" marT="50800" marB="50800" anchor="ctr" anchorCtr="0" horzOverflow="overflow">
                    <a:lnT w="12700">
                      <a:solidFill>
                        <a:srgbClr val="000000"/>
                      </a:solidFill>
                      <a:miter lim="400000"/>
                    </a:lnT>
                  </a:tcPr>
                </a:tc>
              </a:tr>
              <a:tr h="2230938">
                <a:tc>
                  <a:txBody>
                    <a:bodyPr/>
                    <a:lstStyle/>
                    <a:p>
                      <a:pPr algn="ctr" defTabSz="914400">
                        <a:lnSpc>
                          <a:spcPct val="100000"/>
                        </a:lnSpc>
                      </a:pPr>
                      <a:r>
                        <a:rPr sz="3200">
                          <a:sym typeface="Proxima Nova"/>
                        </a:rPr>
                        <a:t>Knowledge</a:t>
                      </a:r>
                    </a:p>
                  </a:txBody>
                  <a:tcPr marL="50800" marR="50800" marT="50800" marB="50800" anchor="ctr" anchorCtr="0" horzOverflow="overflow"/>
                </a:tc>
                <a:tc>
                  <a:txBody>
                    <a:bodyPr/>
                    <a:lstStyle/>
                    <a:p>
                      <a:pPr algn="ctr" defTabSz="914400">
                        <a:lnSpc>
                          <a:spcPct val="100000"/>
                        </a:lnSpc>
                      </a:pPr>
                      <a:r>
                        <a:rPr sz="3200">
                          <a:sym typeface="Proxima Nova"/>
                        </a:rPr>
                        <a:t>Filled with Riches</a:t>
                      </a:r>
                    </a:p>
                  </a:txBody>
                  <a:tcPr marL="50800" marR="50800" marT="50800" marB="50800" anchor="ctr" anchorCtr="0" horzOverflow="overflow"/>
                </a:tc>
                <a:tc>
                  <a:txBody>
                    <a:bodyPr/>
                    <a:lstStyle/>
                    <a:p>
                      <a:pPr algn="ctr" defTabSz="914400">
                        <a:lnSpc>
                          <a:spcPct val="100000"/>
                        </a:lnSpc>
                      </a:pPr>
                      <a:r>
                        <a:rPr sz="3200">
                          <a:sym typeface="Proxima Nova"/>
                        </a:rPr>
                        <a:t>“Facts”</a:t>
                      </a:r>
                    </a:p>
                  </a:txBody>
                  <a:tcPr marL="50800" marR="50800" marT="50800" marB="50800" anchor="ctr" anchorCtr="0" horzOverflow="overflow"/>
                </a:tc>
                <a:tc>
                  <a:txBody>
                    <a:bodyPr/>
                    <a:lstStyle/>
                    <a:p>
                      <a:pPr algn="ctr" defTabSz="914400">
                        <a:lnSpc>
                          <a:spcPct val="100000"/>
                        </a:lnSpc>
                      </a:pPr>
                      <a:r>
                        <a:rPr sz="3200">
                          <a:sym typeface="Proxima Nova"/>
                        </a:rPr>
                        <a:t>Recognize</a:t>
                      </a:r>
                    </a:p>
                  </a:txBody>
                  <a:tcPr marL="50800" marR="50800" marT="50800" marB="50800" anchor="ctr" anchorCtr="0" horzOverflow="overflow"/>
                </a:tc>
                <a:tc>
                  <a:txBody>
                    <a:bodyPr/>
                    <a:lstStyle/>
                    <a:p>
                      <a:pPr algn="ctr" defTabSz="914400">
                        <a:lnSpc>
                          <a:spcPct val="100000"/>
                        </a:lnSpc>
                        <a:defRPr sz="3200">
                          <a:sym typeface="Proxima Nova"/>
                        </a:defRPr>
                      </a:pPr>
                    </a:p>
                  </a:txBody>
                  <a:tcPr marL="50800" marR="50800" marT="50800" marB="50800" anchor="ctr" anchorCtr="0" horzOverflow="overflow"/>
                </a:tc>
              </a:tr>
              <a:tr h="2230938">
                <a:tc>
                  <a:txBody>
                    <a:bodyPr/>
                    <a:lstStyle/>
                    <a:p>
                      <a:pPr algn="ctr" defTabSz="914400">
                        <a:lnSpc>
                          <a:spcPct val="100000"/>
                        </a:lnSpc>
                      </a:pPr>
                      <a:r>
                        <a:rPr sz="3200">
                          <a:sym typeface="Proxima Nova"/>
                        </a:rPr>
                        <a:t>Understanding</a:t>
                      </a:r>
                    </a:p>
                  </a:txBody>
                  <a:tcPr marL="50800" marR="50800" marT="50800" marB="50800" anchor="ctr" anchorCtr="0" horzOverflow="overflow"/>
                </a:tc>
                <a:tc>
                  <a:txBody>
                    <a:bodyPr/>
                    <a:lstStyle/>
                    <a:p>
                      <a:pPr algn="ctr" defTabSz="914400">
                        <a:lnSpc>
                          <a:spcPct val="100000"/>
                        </a:lnSpc>
                      </a:pPr>
                      <a:r>
                        <a:rPr sz="3200">
                          <a:sym typeface="Proxima Nova"/>
                        </a:rPr>
                        <a:t>Established</a:t>
                      </a:r>
                    </a:p>
                  </a:txBody>
                  <a:tcPr marL="50800" marR="50800" marT="50800" marB="50800" anchor="ctr" anchorCtr="0" horzOverflow="overflow"/>
                </a:tc>
                <a:tc>
                  <a:txBody>
                    <a:bodyPr/>
                    <a:lstStyle/>
                    <a:p>
                      <a:pPr algn="ctr" defTabSz="914400">
                        <a:lnSpc>
                          <a:spcPct val="100000"/>
                        </a:lnSpc>
                      </a:pPr>
                      <a:r>
                        <a:rPr sz="3200">
                          <a:sym typeface="Proxima Nova"/>
                        </a:rPr>
                        <a:t>Common Sense</a:t>
                      </a:r>
                    </a:p>
                  </a:txBody>
                  <a:tcPr marL="50800" marR="50800" marT="50800" marB="50800" anchor="ctr" anchorCtr="0" horzOverflow="overflow"/>
                </a:tc>
                <a:tc>
                  <a:txBody>
                    <a:bodyPr/>
                    <a:lstStyle/>
                    <a:p>
                      <a:pPr algn="ctr" defTabSz="914400">
                        <a:lnSpc>
                          <a:spcPct val="100000"/>
                        </a:lnSpc>
                      </a:pPr>
                      <a:r>
                        <a:rPr sz="3200">
                          <a:sym typeface="Proxima Nova"/>
                        </a:rPr>
                        <a:t>Prioritize</a:t>
                      </a:r>
                    </a:p>
                  </a:txBody>
                  <a:tcPr marL="50800" marR="50800" marT="50800" marB="50800" anchor="ctr" anchorCtr="0" horzOverflow="overflow"/>
                </a:tc>
                <a:tc>
                  <a:txBody>
                    <a:bodyPr/>
                    <a:lstStyle/>
                    <a:p>
                      <a:pPr algn="ctr" defTabSz="914400">
                        <a:lnSpc>
                          <a:spcPct val="100000"/>
                        </a:lnSpc>
                        <a:defRPr sz="3200">
                          <a:sym typeface="Proxima Nova"/>
                        </a:defRPr>
                      </a:pPr>
                    </a:p>
                  </a:txBody>
                  <a:tcPr marL="50800" marR="50800" marT="50800" marB="50800" anchor="ctr" anchorCtr="0" horzOverflow="overflow"/>
                </a:tc>
              </a:tr>
              <a:tr h="2230938">
                <a:tc>
                  <a:txBody>
                    <a:bodyPr/>
                    <a:lstStyle/>
                    <a:p>
                      <a:pPr algn="ctr" defTabSz="914400">
                        <a:lnSpc>
                          <a:spcPct val="100000"/>
                        </a:lnSpc>
                      </a:pPr>
                      <a:r>
                        <a:rPr sz="3200">
                          <a:sym typeface="Proxima Nova"/>
                        </a:rPr>
                        <a:t>Wisdom</a:t>
                      </a:r>
                    </a:p>
                  </a:txBody>
                  <a:tcPr marL="50800" marR="50800" marT="50800" marB="50800" anchor="ctr" anchorCtr="0" horzOverflow="overflow"/>
                </a:tc>
                <a:tc>
                  <a:txBody>
                    <a:bodyPr/>
                    <a:lstStyle/>
                    <a:p>
                      <a:pPr algn="ctr" defTabSz="914400">
                        <a:lnSpc>
                          <a:spcPct val="100000"/>
                        </a:lnSpc>
                      </a:pPr>
                      <a:r>
                        <a:rPr sz="3200">
                          <a:sym typeface="Proxima Nova"/>
                        </a:rPr>
                        <a:t>Built</a:t>
                      </a:r>
                    </a:p>
                  </a:txBody>
                  <a:tcPr marL="50800" marR="50800" marT="50800" marB="50800" anchor="ctr" anchorCtr="0" horzOverflow="overflow"/>
                </a:tc>
                <a:tc>
                  <a:txBody>
                    <a:bodyPr/>
                    <a:lstStyle/>
                    <a:p>
                      <a:pPr algn="ctr" defTabSz="914400">
                        <a:lnSpc>
                          <a:spcPct val="100000"/>
                        </a:lnSpc>
                      </a:pPr>
                      <a:r>
                        <a:rPr sz="3200">
                          <a:sym typeface="Proxima Nova"/>
                        </a:rPr>
                        <a:t>Wise Plan</a:t>
                      </a:r>
                    </a:p>
                  </a:txBody>
                  <a:tcPr marL="50800" marR="50800" marT="50800" marB="50800" anchor="ctr" anchorCtr="0" horzOverflow="overflow"/>
                </a:tc>
                <a:tc>
                  <a:txBody>
                    <a:bodyPr/>
                    <a:lstStyle/>
                    <a:p>
                      <a:pPr algn="ctr" defTabSz="914400">
                        <a:lnSpc>
                          <a:spcPct val="100000"/>
                        </a:lnSpc>
                      </a:pPr>
                      <a:r>
                        <a:rPr sz="3200">
                          <a:sym typeface="Proxima Nova"/>
                        </a:rPr>
                        <a:t>Mobilize</a:t>
                      </a:r>
                    </a:p>
                  </a:txBody>
                  <a:tcPr marL="50800" marR="50800" marT="50800" marB="50800" anchor="ctr" anchorCtr="0" horzOverflow="overflow"/>
                </a:tc>
                <a:tc>
                  <a:txBody>
                    <a:bodyPr/>
                    <a:lstStyle/>
                    <a:p>
                      <a:pPr algn="ctr" defTabSz="914400">
                        <a:lnSpc>
                          <a:spcPct val="100000"/>
                        </a:lnSpc>
                        <a:defRPr sz="3200">
                          <a:sym typeface="Proxima Nova"/>
                        </a:defRPr>
                      </a:pPr>
                    </a:p>
                  </a:txBody>
                  <a:tcPr marL="50800" marR="50800" marT="50800" marB="50800" anchor="ctr" anchorCtr="0" horzOverflow="overflow"/>
                </a:tc>
              </a:tr>
            </a:tbl>
          </a:graphicData>
        </a:graphic>
      </p:graphicFrame>
      <p:sp>
        <p:nvSpPr>
          <p:cNvPr id="318" name="Line"/>
          <p:cNvSpPr/>
          <p:nvPr/>
        </p:nvSpPr>
        <p:spPr>
          <a:xfrm>
            <a:off x="18238561" y="7123172"/>
            <a:ext cx="1" cy="4721982"/>
          </a:xfrm>
          <a:prstGeom prst="line">
            <a:avLst/>
          </a:prstGeom>
          <a:ln w="114300">
            <a:solidFill>
              <a:schemeClr val="accent4"/>
            </a:solidFill>
            <a:miter lim="400000"/>
            <a:tailEnd type="triangle"/>
          </a:ln>
        </p:spPr>
        <p:txBody>
          <a:bodyPr lIns="50800" tIns="50800" rIns="50800" bIns="50800" anchor="ctr"/>
          <a:lstStyle/>
          <a:p>
            <a:pPr/>
          </a:p>
        </p:txBody>
      </p:sp>
      <p:sp>
        <p:nvSpPr>
          <p:cNvPr id="319" name="THE PROVERBS PROCESS"/>
          <p:cNvSpPr txBox="1"/>
          <p:nvPr/>
        </p:nvSpPr>
        <p:spPr>
          <a:xfrm>
            <a:off x="1219200" y="1219200"/>
            <a:ext cx="19525950" cy="22987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lvl1pPr algn="l" defTabSz="676909">
              <a:lnSpc>
                <a:spcPct val="60000"/>
              </a:lnSpc>
              <a:defRPr cap="all" spc="-114" sz="11480">
                <a:solidFill>
                  <a:schemeClr val="accent1"/>
                </a:solidFill>
                <a:latin typeface="Anton Regular"/>
                <a:ea typeface="Anton Regular"/>
                <a:cs typeface="Anton Regular"/>
                <a:sym typeface="Anton Regular"/>
              </a:defRPr>
            </a:lvl1pPr>
          </a:lstStyle>
          <a:p>
            <a:pPr/>
            <a:r>
              <a:t>THE PROVERBS PROCESS</a:t>
            </a:r>
          </a:p>
        </p:txBody>
      </p:sp>
    </p:spTree>
  </p:cSld>
  <p:clrMapOvr>
    <a:masterClrMapping/>
  </p:clrMapOvr>
  <p:transition xmlns:p14="http://schemas.microsoft.com/office/powerpoint/2010/main" spd="med" advClick="1"/>
</p:sld>
</file>

<file path=ppt/slides/slide3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21" name="MENTAL ASSENT…"/>
          <p:cNvSpPr txBox="1"/>
          <p:nvPr>
            <p:ph type="body" sz="quarter" idx="1"/>
          </p:nvPr>
        </p:nvSpPr>
        <p:spPr>
          <a:xfrm>
            <a:off x="1981200" y="3818586"/>
            <a:ext cx="6217904" cy="9104900"/>
          </a:xfrm>
          <a:prstGeom prst="rect">
            <a:avLst/>
          </a:prstGeom>
        </p:spPr>
        <p:txBody>
          <a:bodyPr/>
          <a:lstStyle/>
          <a:p>
            <a:pPr>
              <a:buClrTx/>
              <a:buSzPct val="100000"/>
              <a:buAutoNum type="arabicPeriod" startAt="1"/>
              <a:defRPr>
                <a:solidFill>
                  <a:srgbClr val="000000"/>
                </a:solidFill>
              </a:defRPr>
            </a:pPr>
            <a:r>
              <a:t>MENTAL ASSENT</a:t>
            </a:r>
          </a:p>
          <a:p>
            <a:pPr lvl="2" marL="0" indent="914400">
              <a:buClrTx/>
              <a:buSzTx/>
              <a:buNone/>
              <a:defRPr b="0">
                <a:solidFill>
                  <a:srgbClr val="000000"/>
                </a:solidFill>
              </a:defRPr>
            </a:pPr>
            <a:r>
              <a:t>(What we know)</a:t>
            </a:r>
          </a:p>
          <a:p>
            <a:pPr lvl="2" marL="0" indent="914400">
              <a:buClrTx/>
              <a:buSzTx/>
              <a:buNone/>
              <a:defRPr b="0">
                <a:solidFill>
                  <a:srgbClr val="000000"/>
                </a:solidFill>
              </a:defRPr>
            </a:pPr>
          </a:p>
          <a:p>
            <a:pPr lvl="2" marL="0" indent="914400">
              <a:buClrTx/>
              <a:buSzTx/>
              <a:buNone/>
              <a:defRPr b="0">
                <a:solidFill>
                  <a:srgbClr val="000000"/>
                </a:solidFill>
              </a:defRPr>
            </a:pPr>
          </a:p>
          <a:p>
            <a:pPr lvl="2" marL="0" indent="914400">
              <a:buClrTx/>
              <a:buSzTx/>
              <a:buNone/>
              <a:defRPr b="0">
                <a:solidFill>
                  <a:srgbClr val="000000"/>
                </a:solidFill>
              </a:defRPr>
            </a:pPr>
          </a:p>
          <a:p>
            <a:pPr lvl="2" marL="0" indent="914400">
              <a:buClrTx/>
              <a:buSzTx/>
              <a:buNone/>
              <a:defRPr b="0">
                <a:solidFill>
                  <a:srgbClr val="000000"/>
                </a:solidFill>
              </a:defRPr>
            </a:pPr>
          </a:p>
          <a:p>
            <a:pPr lvl="2" marL="0" indent="914400">
              <a:buClrTx/>
              <a:buSzTx/>
              <a:buNone/>
              <a:defRPr b="0">
                <a:solidFill>
                  <a:srgbClr val="000000"/>
                </a:solidFill>
              </a:defRPr>
            </a:pPr>
          </a:p>
          <a:p>
            <a:pPr marL="0" indent="0">
              <a:buClrTx/>
              <a:buSzTx/>
              <a:buNone/>
              <a:defRPr>
                <a:solidFill>
                  <a:srgbClr val="000000"/>
                </a:solidFill>
              </a:defRPr>
            </a:pPr>
            <a:r>
              <a:t>2.   APPLICATION</a:t>
            </a:r>
          </a:p>
          <a:p>
            <a:pPr lvl="2" marL="0" indent="914400">
              <a:buClrTx/>
              <a:buSzTx/>
              <a:buNone/>
              <a:defRPr b="0">
                <a:solidFill>
                  <a:srgbClr val="000000"/>
                </a:solidFill>
              </a:defRPr>
            </a:pPr>
            <a:r>
              <a:t>(Actually doing)</a:t>
            </a:r>
          </a:p>
          <a:p>
            <a:pPr marL="0" indent="0">
              <a:buClrTx/>
              <a:buSzTx/>
              <a:buNone/>
              <a:defRPr>
                <a:solidFill>
                  <a:srgbClr val="000000"/>
                </a:solidFill>
              </a:defRPr>
            </a:pPr>
            <a:r>
              <a:t>3.   TEACH</a:t>
            </a:r>
          </a:p>
          <a:p>
            <a:pPr lvl="2" marL="0" indent="914400">
              <a:buClrTx/>
              <a:buSzTx/>
              <a:buNone/>
              <a:defRPr b="0">
                <a:solidFill>
                  <a:srgbClr val="000000"/>
                </a:solidFill>
              </a:defRPr>
            </a:pPr>
            <a:r>
              <a:t>(What we pass on)</a:t>
            </a:r>
          </a:p>
        </p:txBody>
      </p:sp>
      <p:sp>
        <p:nvSpPr>
          <p:cNvPr id="322" name="CLOSING THE GAP"/>
          <p:cNvSpPr txBox="1"/>
          <p:nvPr/>
        </p:nvSpPr>
        <p:spPr>
          <a:xfrm>
            <a:off x="1343708" y="2468666"/>
            <a:ext cx="5699964" cy="8890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defTabSz="584200">
              <a:lnSpc>
                <a:spcPct val="90000"/>
              </a:lnSpc>
              <a:defRPr spc="-52" sz="5200">
                <a:latin typeface="Proxima Nova Semibold"/>
                <a:ea typeface="Proxima Nova Semibold"/>
                <a:cs typeface="Proxima Nova Semibold"/>
                <a:sym typeface="Proxima Nova Semibold"/>
              </a:defRPr>
            </a:lvl1pPr>
          </a:lstStyle>
          <a:p>
            <a:pPr/>
            <a:r>
              <a:t>CLOSING THE GAP</a:t>
            </a:r>
          </a:p>
        </p:txBody>
      </p:sp>
      <p:sp>
        <p:nvSpPr>
          <p:cNvPr id="323" name="Line"/>
          <p:cNvSpPr/>
          <p:nvPr/>
        </p:nvSpPr>
        <p:spPr>
          <a:xfrm flipV="1">
            <a:off x="2994570" y="5574804"/>
            <a:ext cx="1" cy="3842839"/>
          </a:xfrm>
          <a:prstGeom prst="line">
            <a:avLst/>
          </a:prstGeom>
          <a:ln w="101600">
            <a:solidFill>
              <a:srgbClr val="55BCEE"/>
            </a:solidFill>
            <a:miter lim="400000"/>
            <a:headEnd type="triangle"/>
          </a:ln>
        </p:spPr>
        <p:txBody>
          <a:bodyPr lIns="50800" tIns="50800" rIns="50800" bIns="50800" anchor="ctr"/>
          <a:lstStyle/>
          <a:p>
            <a:pPr/>
          </a:p>
        </p:txBody>
      </p:sp>
      <p:sp>
        <p:nvSpPr>
          <p:cNvPr id="324" name="THE GAP"/>
          <p:cNvSpPr txBox="1"/>
          <p:nvPr/>
        </p:nvSpPr>
        <p:spPr>
          <a:xfrm rot="16200000">
            <a:off x="972100" y="6556217"/>
            <a:ext cx="2729494" cy="13716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defTabSz="584200">
              <a:lnSpc>
                <a:spcPct val="70000"/>
              </a:lnSpc>
              <a:defRPr cap="all" spc="-100" sz="10000">
                <a:solidFill>
                  <a:srgbClr val="FFD74C"/>
                </a:solidFill>
                <a:latin typeface="+mn-lt"/>
                <a:ea typeface="+mn-ea"/>
                <a:cs typeface="+mn-cs"/>
                <a:sym typeface="Druk Medium"/>
              </a:defRPr>
            </a:lvl1pPr>
          </a:lstStyle>
          <a:p>
            <a:pPr/>
            <a:r>
              <a:t>THE GAP</a:t>
            </a:r>
          </a:p>
        </p:txBody>
      </p:sp>
      <p:sp>
        <p:nvSpPr>
          <p:cNvPr id="325" name="CLOSING…"/>
          <p:cNvSpPr/>
          <p:nvPr/>
        </p:nvSpPr>
        <p:spPr>
          <a:xfrm>
            <a:off x="3806923" y="5779222"/>
            <a:ext cx="3580822" cy="3434004"/>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0800" y="0"/>
                </a:moveTo>
                <a:lnTo>
                  <a:pt x="13123" y="1464"/>
                </a:lnTo>
                <a:lnTo>
                  <a:pt x="15856" y="1255"/>
                </a:lnTo>
                <a:lnTo>
                  <a:pt x="17238" y="3639"/>
                </a:lnTo>
                <a:lnTo>
                  <a:pt x="19754" y="4734"/>
                </a:lnTo>
                <a:lnTo>
                  <a:pt x="19877" y="7491"/>
                </a:lnTo>
                <a:lnTo>
                  <a:pt x="21600" y="9638"/>
                </a:lnTo>
                <a:lnTo>
                  <a:pt x="20437" y="12138"/>
                </a:lnTo>
                <a:lnTo>
                  <a:pt x="20972" y="14845"/>
                </a:lnTo>
                <a:lnTo>
                  <a:pt x="18790" y="16515"/>
                </a:lnTo>
                <a:lnTo>
                  <a:pt x="18014" y="19162"/>
                </a:lnTo>
                <a:lnTo>
                  <a:pt x="15312" y="19618"/>
                </a:lnTo>
                <a:lnTo>
                  <a:pt x="13404" y="21600"/>
                </a:lnTo>
                <a:lnTo>
                  <a:pt x="10800" y="20739"/>
                </a:lnTo>
                <a:lnTo>
                  <a:pt x="8196" y="21600"/>
                </a:lnTo>
                <a:lnTo>
                  <a:pt x="6288" y="19618"/>
                </a:lnTo>
                <a:lnTo>
                  <a:pt x="3586" y="19162"/>
                </a:lnTo>
                <a:lnTo>
                  <a:pt x="2810" y="16515"/>
                </a:lnTo>
                <a:lnTo>
                  <a:pt x="628" y="14845"/>
                </a:lnTo>
                <a:lnTo>
                  <a:pt x="1163" y="12138"/>
                </a:lnTo>
                <a:lnTo>
                  <a:pt x="0" y="9638"/>
                </a:lnTo>
                <a:lnTo>
                  <a:pt x="1723" y="7491"/>
                </a:lnTo>
                <a:lnTo>
                  <a:pt x="1846" y="4734"/>
                </a:lnTo>
                <a:lnTo>
                  <a:pt x="4362" y="3639"/>
                </a:lnTo>
                <a:lnTo>
                  <a:pt x="5744" y="1255"/>
                </a:lnTo>
                <a:lnTo>
                  <a:pt x="8477" y="1464"/>
                </a:lnTo>
                <a:close/>
              </a:path>
            </a:pathLst>
          </a:custGeom>
          <a:solidFill>
            <a:srgbClr val="000000"/>
          </a:solidFill>
          <a:ln w="12700">
            <a:miter lim="400000"/>
          </a:ln>
          <a:extLst>
            <a:ext uri="{C572A759-6A51-4108-AA02-DFA0A04FC94B}">
              <ma14:wrappingTextBoxFlag xmlns:ma14="http://schemas.microsoft.com/office/mac/drawingml/2011/main" val="1"/>
            </a:ext>
          </a:extLst>
        </p:spPr>
        <p:txBody>
          <a:bodyPr lIns="50800" tIns="50800" rIns="50800" bIns="50800" anchor="ctr"/>
          <a:lstStyle/>
          <a:p>
            <a:pPr>
              <a:lnSpc>
                <a:spcPct val="120000"/>
              </a:lnSpc>
              <a:defRPr cap="all" sz="3800">
                <a:solidFill>
                  <a:schemeClr val="accent4"/>
                </a:solidFill>
                <a:latin typeface="Proxima Nova Extrabold"/>
                <a:ea typeface="Proxima Nova Extrabold"/>
                <a:cs typeface="Proxima Nova Extrabold"/>
                <a:sym typeface="Proxima Nova Extrabold"/>
              </a:defRPr>
            </a:pPr>
            <a:r>
              <a:t>CLOSING </a:t>
            </a:r>
          </a:p>
          <a:p>
            <a:pPr>
              <a:lnSpc>
                <a:spcPct val="120000"/>
              </a:lnSpc>
              <a:defRPr cap="all" sz="3800">
                <a:solidFill>
                  <a:schemeClr val="accent4"/>
                </a:solidFill>
                <a:latin typeface="Proxima Nova Extrabold"/>
                <a:ea typeface="Proxima Nova Extrabold"/>
                <a:cs typeface="Proxima Nova Extrabold"/>
                <a:sym typeface="Proxima Nova Extrabold"/>
              </a:defRPr>
            </a:pPr>
            <a:r>
              <a:t>THIS GAP</a:t>
            </a:r>
          </a:p>
        </p:txBody>
      </p:sp>
      <p:sp>
        <p:nvSpPr>
          <p:cNvPr id="326" name="Rectangle"/>
          <p:cNvSpPr/>
          <p:nvPr/>
        </p:nvSpPr>
        <p:spPr>
          <a:xfrm>
            <a:off x="1312322" y="3609478"/>
            <a:ext cx="7555659" cy="9523115"/>
          </a:xfrm>
          <a:prstGeom prst="rect">
            <a:avLst/>
          </a:prstGeom>
          <a:ln w="63500">
            <a:solidFill>
              <a:srgbClr val="55BCEE"/>
            </a:solidFill>
            <a:miter lim="400000"/>
          </a:ln>
        </p:spPr>
        <p:txBody>
          <a:bodyPr lIns="50800" tIns="50800" rIns="50800" bIns="50800" anchor="ctr"/>
          <a:lstStyle/>
          <a:p>
            <a:pPr>
              <a:lnSpc>
                <a:spcPct val="120000"/>
              </a:lnSpc>
              <a:defRPr cap="all" sz="3000">
                <a:solidFill>
                  <a:srgbClr val="FFFFFF"/>
                </a:solidFill>
                <a:latin typeface="Proxima Nova Extrabold"/>
                <a:ea typeface="Proxima Nova Extrabold"/>
                <a:cs typeface="Proxima Nova Extrabold"/>
                <a:sym typeface="Proxima Nova Extrabold"/>
              </a:defRPr>
            </a:pPr>
          </a:p>
        </p:txBody>
      </p:sp>
      <p:sp>
        <p:nvSpPr>
          <p:cNvPr id="327" name="Arrow"/>
          <p:cNvSpPr/>
          <p:nvPr/>
        </p:nvSpPr>
        <p:spPr>
          <a:xfrm>
            <a:off x="9140789" y="3683513"/>
            <a:ext cx="1270001" cy="1270001"/>
          </a:xfrm>
          <a:prstGeom prst="rightArrow">
            <a:avLst>
              <a:gd name="adj1" fmla="val 32000"/>
              <a:gd name="adj2" fmla="val 64000"/>
            </a:avLst>
          </a:prstGeom>
          <a:solidFill>
            <a:srgbClr val="000000"/>
          </a:solidFill>
          <a:ln w="12700">
            <a:miter lim="400000"/>
          </a:ln>
        </p:spPr>
        <p:txBody>
          <a:bodyPr lIns="50800" tIns="50800" rIns="50800" bIns="50800" anchor="ctr"/>
          <a:lstStyle/>
          <a:p>
            <a:pPr>
              <a:lnSpc>
                <a:spcPct val="120000"/>
              </a:lnSpc>
              <a:defRPr cap="all" sz="3000">
                <a:solidFill>
                  <a:srgbClr val="FFFFFF"/>
                </a:solidFill>
                <a:latin typeface="Proxima Nova Extrabold"/>
                <a:ea typeface="Proxima Nova Extrabold"/>
                <a:cs typeface="Proxima Nova Extrabold"/>
                <a:sym typeface="Proxima Nova Extrabold"/>
              </a:defRPr>
            </a:pPr>
          </a:p>
        </p:txBody>
      </p:sp>
      <p:sp>
        <p:nvSpPr>
          <p:cNvPr id="328" name="RECOGNIZE"/>
          <p:cNvSpPr txBox="1"/>
          <p:nvPr/>
        </p:nvSpPr>
        <p:spPr>
          <a:xfrm>
            <a:off x="10651849" y="3632713"/>
            <a:ext cx="3464561" cy="13716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a:lnSpc>
                <a:spcPct val="70000"/>
              </a:lnSpc>
              <a:defRPr cap="all" spc="-100" sz="10000">
                <a:solidFill>
                  <a:schemeClr val="accent4"/>
                </a:solidFill>
                <a:latin typeface="+mn-lt"/>
                <a:ea typeface="+mn-ea"/>
                <a:cs typeface="+mn-cs"/>
                <a:sym typeface="Druk Medium"/>
              </a:defRPr>
            </a:lvl1pPr>
          </a:lstStyle>
          <a:p>
            <a:pPr/>
            <a:r>
              <a:t>RECOGNIZE</a:t>
            </a:r>
          </a:p>
        </p:txBody>
      </p:sp>
      <p:sp>
        <p:nvSpPr>
          <p:cNvPr id="329" name="Arrow"/>
          <p:cNvSpPr/>
          <p:nvPr/>
        </p:nvSpPr>
        <p:spPr>
          <a:xfrm>
            <a:off x="9140789" y="5166549"/>
            <a:ext cx="1270001" cy="1270001"/>
          </a:xfrm>
          <a:prstGeom prst="rightArrow">
            <a:avLst>
              <a:gd name="adj1" fmla="val 32000"/>
              <a:gd name="adj2" fmla="val 64000"/>
            </a:avLst>
          </a:prstGeom>
          <a:solidFill>
            <a:srgbClr val="000000"/>
          </a:solidFill>
          <a:ln w="12700">
            <a:miter lim="400000"/>
          </a:ln>
        </p:spPr>
        <p:txBody>
          <a:bodyPr lIns="50800" tIns="50800" rIns="50800" bIns="50800" anchor="ctr"/>
          <a:lstStyle/>
          <a:p>
            <a:pPr>
              <a:lnSpc>
                <a:spcPct val="120000"/>
              </a:lnSpc>
              <a:defRPr cap="all" sz="3000">
                <a:solidFill>
                  <a:srgbClr val="FFFFFF"/>
                </a:solidFill>
                <a:latin typeface="Proxima Nova Extrabold"/>
                <a:ea typeface="Proxima Nova Extrabold"/>
                <a:cs typeface="Proxima Nova Extrabold"/>
                <a:sym typeface="Proxima Nova Extrabold"/>
              </a:defRPr>
            </a:pPr>
          </a:p>
        </p:txBody>
      </p:sp>
      <p:sp>
        <p:nvSpPr>
          <p:cNvPr id="330" name="Prioritize"/>
          <p:cNvSpPr txBox="1"/>
          <p:nvPr/>
        </p:nvSpPr>
        <p:spPr>
          <a:xfrm>
            <a:off x="10651849" y="5115750"/>
            <a:ext cx="3439161" cy="13716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a:lnSpc>
                <a:spcPct val="70000"/>
              </a:lnSpc>
              <a:defRPr cap="all" spc="-100" sz="10000">
                <a:solidFill>
                  <a:schemeClr val="accent4"/>
                </a:solidFill>
                <a:latin typeface="+mn-lt"/>
                <a:ea typeface="+mn-ea"/>
                <a:cs typeface="+mn-cs"/>
                <a:sym typeface="Druk Medium"/>
              </a:defRPr>
            </a:lvl1pPr>
          </a:lstStyle>
          <a:p>
            <a:pPr/>
            <a:r>
              <a:t>Prioritize</a:t>
            </a:r>
          </a:p>
        </p:txBody>
      </p:sp>
      <p:sp>
        <p:nvSpPr>
          <p:cNvPr id="331" name="Arrow"/>
          <p:cNvSpPr/>
          <p:nvPr/>
        </p:nvSpPr>
        <p:spPr>
          <a:xfrm>
            <a:off x="9140789" y="9431901"/>
            <a:ext cx="1270001" cy="1270001"/>
          </a:xfrm>
          <a:prstGeom prst="rightArrow">
            <a:avLst>
              <a:gd name="adj1" fmla="val 32000"/>
              <a:gd name="adj2" fmla="val 64000"/>
            </a:avLst>
          </a:prstGeom>
          <a:solidFill>
            <a:srgbClr val="000000"/>
          </a:solidFill>
          <a:ln w="12700">
            <a:miter lim="400000"/>
          </a:ln>
        </p:spPr>
        <p:txBody>
          <a:bodyPr lIns="50800" tIns="50800" rIns="50800" bIns="50800" anchor="ctr"/>
          <a:lstStyle/>
          <a:p>
            <a:pPr>
              <a:lnSpc>
                <a:spcPct val="120000"/>
              </a:lnSpc>
              <a:defRPr cap="all" sz="3000">
                <a:solidFill>
                  <a:srgbClr val="FFFFFF"/>
                </a:solidFill>
                <a:latin typeface="Proxima Nova Extrabold"/>
                <a:ea typeface="Proxima Nova Extrabold"/>
                <a:cs typeface="Proxima Nova Extrabold"/>
                <a:sym typeface="Proxima Nova Extrabold"/>
              </a:defRPr>
            </a:pPr>
          </a:p>
        </p:txBody>
      </p:sp>
      <p:sp>
        <p:nvSpPr>
          <p:cNvPr id="332" name="Mobilize"/>
          <p:cNvSpPr txBox="1"/>
          <p:nvPr/>
        </p:nvSpPr>
        <p:spPr>
          <a:xfrm>
            <a:off x="10651849" y="9381101"/>
            <a:ext cx="2933701" cy="13716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a:lnSpc>
                <a:spcPct val="70000"/>
              </a:lnSpc>
              <a:defRPr cap="all" spc="-100" sz="10000">
                <a:solidFill>
                  <a:schemeClr val="accent4"/>
                </a:solidFill>
                <a:latin typeface="+mn-lt"/>
                <a:ea typeface="+mn-ea"/>
                <a:cs typeface="+mn-cs"/>
                <a:sym typeface="Druk Medium"/>
              </a:defRPr>
            </a:lvl1pPr>
          </a:lstStyle>
          <a:p>
            <a:pPr/>
            <a:r>
              <a:t>Mobilize</a:t>
            </a:r>
          </a:p>
        </p:txBody>
      </p:sp>
      <p:sp>
        <p:nvSpPr>
          <p:cNvPr id="333" name="See the Goal…"/>
          <p:cNvSpPr txBox="1"/>
          <p:nvPr/>
        </p:nvSpPr>
        <p:spPr>
          <a:xfrm>
            <a:off x="15579352" y="3856972"/>
            <a:ext cx="7094603" cy="84836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marL="849085" indent="-849085" algn="l" defTabSz="584200">
              <a:lnSpc>
                <a:spcPct val="90000"/>
              </a:lnSpc>
              <a:buSzPct val="100000"/>
              <a:buAutoNum type="arabicPeriod" startAt="1"/>
              <a:defRPr spc="-55" sz="5500"/>
            </a:pPr>
            <a:r>
              <a:t>See the Goal</a:t>
            </a:r>
          </a:p>
          <a:p>
            <a:pPr marL="849085" indent="-849085" algn="l" defTabSz="584200">
              <a:lnSpc>
                <a:spcPct val="90000"/>
              </a:lnSpc>
              <a:buSzPct val="100000"/>
              <a:buAutoNum type="arabicPeriod" startAt="1"/>
              <a:defRPr spc="-55" sz="5500"/>
            </a:pPr>
            <a:r>
              <a:t>Face Reality</a:t>
            </a:r>
          </a:p>
          <a:p>
            <a:pPr lvl="1" marL="1534885" indent="-849085" algn="l" defTabSz="584200">
              <a:lnSpc>
                <a:spcPct val="90000"/>
              </a:lnSpc>
              <a:buClr>
                <a:srgbClr val="57BEF0"/>
              </a:buClr>
              <a:buSzPct val="250000"/>
              <a:buChar char="-"/>
              <a:defRPr spc="-55" sz="5500"/>
            </a:pPr>
            <a:r>
              <a:t>Crisis</a:t>
            </a:r>
          </a:p>
          <a:p>
            <a:pPr lvl="1" marL="1534885" indent="-849085" algn="l" defTabSz="584200">
              <a:lnSpc>
                <a:spcPct val="90000"/>
              </a:lnSpc>
              <a:buClr>
                <a:srgbClr val="57BEF0"/>
              </a:buClr>
              <a:buSzPct val="250000"/>
              <a:buChar char="-"/>
              <a:defRPr spc="-55" sz="5500"/>
            </a:pPr>
            <a:r>
              <a:t>Revelation</a:t>
            </a:r>
          </a:p>
          <a:p>
            <a:pPr marL="849085" indent="-849085" algn="l" defTabSz="584200">
              <a:lnSpc>
                <a:spcPct val="90000"/>
              </a:lnSpc>
              <a:buSzPct val="100000"/>
              <a:buAutoNum type="arabicPeriod" startAt="1"/>
              <a:defRPr spc="-55" sz="5500"/>
            </a:pPr>
            <a:r>
              <a:t>Recognize</a:t>
            </a:r>
          </a:p>
          <a:p>
            <a:pPr marL="849085" indent="-849085" algn="l" defTabSz="584200">
              <a:lnSpc>
                <a:spcPct val="90000"/>
              </a:lnSpc>
              <a:buSzPct val="100000"/>
              <a:buAutoNum type="arabicPeriod" startAt="1"/>
              <a:defRPr spc="-55" sz="5500"/>
            </a:pPr>
            <a:r>
              <a:t>Prioritize</a:t>
            </a:r>
          </a:p>
          <a:p>
            <a:pPr marL="849085" indent="-849085" algn="l" defTabSz="584200">
              <a:lnSpc>
                <a:spcPct val="90000"/>
              </a:lnSpc>
              <a:buSzPct val="100000"/>
              <a:buAutoNum type="arabicPeriod" startAt="1"/>
              <a:defRPr spc="-55" sz="5500"/>
            </a:pPr>
            <a:r>
              <a:t>Mobilize Team</a:t>
            </a:r>
          </a:p>
          <a:p>
            <a:pPr lvl="1" marL="1534885" indent="-849085" algn="l" defTabSz="584200">
              <a:lnSpc>
                <a:spcPct val="90000"/>
              </a:lnSpc>
              <a:buClr>
                <a:srgbClr val="57BEF0"/>
              </a:buClr>
              <a:buSzPct val="250000"/>
              <a:buChar char="-"/>
              <a:defRPr spc="-55" sz="5500"/>
            </a:pPr>
            <a:r>
              <a:t>Issues + Problems = Opportunities</a:t>
            </a:r>
          </a:p>
          <a:p>
            <a:pPr marL="849085" indent="-849085" algn="l" defTabSz="584200">
              <a:lnSpc>
                <a:spcPct val="90000"/>
              </a:lnSpc>
              <a:buSzPct val="100000"/>
              <a:buAutoNum type="arabicPeriod" startAt="1"/>
              <a:defRPr spc="-55" sz="5500"/>
            </a:pPr>
            <a:r>
              <a:t>Application</a:t>
            </a:r>
          </a:p>
          <a:p>
            <a:pPr marL="849085" indent="-849085" algn="l" defTabSz="584200">
              <a:lnSpc>
                <a:spcPct val="90000"/>
              </a:lnSpc>
              <a:buSzPct val="100000"/>
              <a:buAutoNum type="arabicPeriod" startAt="1"/>
              <a:defRPr spc="-55" sz="5500"/>
            </a:pPr>
            <a:r>
              <a:t>Teach</a:t>
            </a:r>
          </a:p>
        </p:txBody>
      </p:sp>
      <p:sp>
        <p:nvSpPr>
          <p:cNvPr id="334" name="Rectangle"/>
          <p:cNvSpPr/>
          <p:nvPr/>
        </p:nvSpPr>
        <p:spPr>
          <a:xfrm>
            <a:off x="15024244" y="3609478"/>
            <a:ext cx="8204819" cy="9523115"/>
          </a:xfrm>
          <a:prstGeom prst="rect">
            <a:avLst/>
          </a:prstGeom>
          <a:ln w="63500">
            <a:solidFill>
              <a:srgbClr val="55BCEE"/>
            </a:solidFill>
            <a:miter lim="400000"/>
          </a:ln>
        </p:spPr>
        <p:txBody>
          <a:bodyPr lIns="50800" tIns="50800" rIns="50800" bIns="50800" anchor="ctr"/>
          <a:lstStyle/>
          <a:p>
            <a:pPr>
              <a:lnSpc>
                <a:spcPct val="120000"/>
              </a:lnSpc>
              <a:defRPr cap="all" sz="3000">
                <a:solidFill>
                  <a:srgbClr val="FFFFFF"/>
                </a:solidFill>
                <a:latin typeface="Proxima Nova Extrabold"/>
                <a:ea typeface="Proxima Nova Extrabold"/>
                <a:cs typeface="Proxima Nova Extrabold"/>
                <a:sym typeface="Proxima Nova Extrabold"/>
              </a:defRPr>
            </a:pPr>
          </a:p>
        </p:txBody>
      </p:sp>
      <p:sp>
        <p:nvSpPr>
          <p:cNvPr id="335" name="The process of leadership"/>
          <p:cNvSpPr txBox="1"/>
          <p:nvPr/>
        </p:nvSpPr>
        <p:spPr>
          <a:xfrm>
            <a:off x="1219200" y="652130"/>
            <a:ext cx="19836711" cy="22987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lvl1pPr algn="l" defTabSz="676909">
              <a:lnSpc>
                <a:spcPct val="70000"/>
              </a:lnSpc>
              <a:defRPr cap="all" spc="-114" sz="11480">
                <a:solidFill>
                  <a:srgbClr val="00BFF3"/>
                </a:solidFill>
                <a:latin typeface="Anton Regular"/>
                <a:ea typeface="Anton Regular"/>
                <a:cs typeface="Anton Regular"/>
                <a:sym typeface="Anton Regular"/>
              </a:defRPr>
            </a:lvl1pPr>
          </a:lstStyle>
          <a:p>
            <a:pPr/>
            <a:r>
              <a:t>The process of leadership</a:t>
            </a:r>
          </a:p>
        </p:txBody>
      </p:sp>
    </p:spTree>
  </p:cSld>
  <p:clrMapOvr>
    <a:masterClrMapping/>
  </p:clrMapOvr>
  <p:transition xmlns:p14="http://schemas.microsoft.com/office/powerpoint/2010/main" spd="med" advClick="1"/>
</p:sld>
</file>

<file path=ppt/slides/slide3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rgbClr val="FFFFFF"/>
        </a:solidFill>
      </p:bgPr>
    </p:bg>
    <p:spTree>
      <p:nvGrpSpPr>
        <p:cNvPr id="1" name=""/>
        <p:cNvGrpSpPr/>
        <p:nvPr/>
      </p:nvGrpSpPr>
      <p:grpSpPr>
        <a:xfrm>
          <a:off x="0" y="0"/>
          <a:ext cx="0" cy="0"/>
          <a:chOff x="0" y="0"/>
          <a:chExt cx="0" cy="0"/>
        </a:xfrm>
      </p:grpSpPr>
      <p:graphicFrame>
        <p:nvGraphicFramePr>
          <p:cNvPr id="339" name="Table 1"/>
          <p:cNvGraphicFramePr/>
          <p:nvPr/>
        </p:nvGraphicFramePr>
        <p:xfrm>
          <a:off x="2105108" y="3774425"/>
          <a:ext cx="20186484" cy="8936454"/>
        </p:xfrm>
        <a:graphic xmlns:a="http://schemas.openxmlformats.org/drawingml/2006/main">
          <a:graphicData uri="http://schemas.openxmlformats.org/drawingml/2006/table">
            <a:tbl>
              <a:tblPr firstCol="0" firstRow="1" lastCol="0" lastRow="0" bandCol="0" bandRow="0" rtl="0">
                <a:tableStyleId>{4C3C2611-4C71-4FC5-86AE-919BDF0F9419}</a:tableStyleId>
              </a:tblPr>
              <a:tblGrid>
                <a:gridCol w="4034756"/>
                <a:gridCol w="4034756"/>
                <a:gridCol w="4034756"/>
                <a:gridCol w="4034756"/>
                <a:gridCol w="4034756"/>
              </a:tblGrid>
              <a:tr h="2230938">
                <a:tc>
                  <a:txBody>
                    <a:bodyPr/>
                    <a:lstStyle/>
                    <a:p>
                      <a:pPr algn="ctr" defTabSz="914400">
                        <a:lnSpc>
                          <a:spcPct val="100000"/>
                        </a:lnSpc>
                        <a:defRPr sz="3500">
                          <a:solidFill>
                            <a:srgbClr val="000000"/>
                          </a:solidFill>
                          <a:sym typeface="Proxima Nova"/>
                        </a:defRPr>
                      </a:pPr>
                      <a:r>
                        <a:t>Isaiah 11:2</a:t>
                      </a:r>
                    </a:p>
                    <a:p>
                      <a:pPr algn="ctr" defTabSz="914400">
                        <a:lnSpc>
                          <a:spcPct val="100000"/>
                        </a:lnSpc>
                        <a:defRPr b="0" sz="2200">
                          <a:solidFill>
                            <a:srgbClr val="000000"/>
                          </a:solidFill>
                          <a:sym typeface="Proxima Nova"/>
                        </a:defRPr>
                      </a:pPr>
                    </a:p>
                    <a:p>
                      <a:pPr algn="ctr" defTabSz="914400">
                        <a:lnSpc>
                          <a:spcPct val="100000"/>
                        </a:lnSpc>
                        <a:defRPr b="0" i="1" sz="3500">
                          <a:solidFill>
                            <a:schemeClr val="accent1"/>
                          </a:solidFill>
                          <a:sym typeface="Proxima Nova"/>
                        </a:defRPr>
                      </a:pPr>
                      <a:r>
                        <a:t>Gifts</a:t>
                      </a:r>
                    </a:p>
                  </a:txBody>
                  <a:tcPr marL="50800" marR="50800" marT="50800" marB="50800" anchor="ctr" anchorCtr="0" horzOverflow="overflow">
                    <a:lnT w="12700">
                      <a:solidFill>
                        <a:srgbClr val="000000"/>
                      </a:solidFill>
                      <a:miter lim="400000"/>
                    </a:lnT>
                  </a:tcPr>
                </a:tc>
                <a:tc gridSpan="2">
                  <a:txBody>
                    <a:bodyPr/>
                    <a:lstStyle/>
                    <a:p>
                      <a:pPr algn="ctr" defTabSz="914400">
                        <a:lnSpc>
                          <a:spcPct val="100000"/>
                        </a:lnSpc>
                        <a:defRPr sz="3500">
                          <a:solidFill>
                            <a:srgbClr val="000000"/>
                          </a:solidFill>
                          <a:sym typeface="Proxima Nova"/>
                        </a:defRPr>
                      </a:pPr>
                      <a:r>
                        <a:t>Proverbs 24:3-4</a:t>
                      </a:r>
                    </a:p>
                    <a:p>
                      <a:pPr algn="ctr" defTabSz="914400">
                        <a:lnSpc>
                          <a:spcPct val="100000"/>
                        </a:lnSpc>
                        <a:defRPr sz="3500">
                          <a:solidFill>
                            <a:srgbClr val="000000"/>
                          </a:solidFill>
                          <a:sym typeface="Proxima Nova"/>
                        </a:defRPr>
                      </a:pPr>
                      <a:r>
                        <a:t>KJV                            Living</a:t>
                      </a:r>
                    </a:p>
                    <a:p>
                      <a:pPr algn="ctr" defTabSz="914400">
                        <a:lnSpc>
                          <a:spcPct val="100000"/>
                        </a:lnSpc>
                        <a:defRPr sz="1600">
                          <a:solidFill>
                            <a:srgbClr val="000000"/>
                          </a:solidFill>
                          <a:sym typeface="Proxima Nova"/>
                        </a:defRPr>
                      </a:pPr>
                    </a:p>
                    <a:p>
                      <a:pPr algn="ctr" defTabSz="914400">
                        <a:lnSpc>
                          <a:spcPct val="100000"/>
                        </a:lnSpc>
                        <a:defRPr b="0" sz="3500">
                          <a:solidFill>
                            <a:schemeClr val="accent1"/>
                          </a:solidFill>
                          <a:sym typeface="Proxima Nova"/>
                        </a:defRPr>
                      </a:pPr>
                      <a:r>
                        <a:rPr i="1"/>
                        <a:t>Fruit</a:t>
                      </a:r>
                      <a:r>
                        <a:t>                             </a:t>
                      </a:r>
                      <a:r>
                        <a:rPr i="1"/>
                        <a:t>How?</a:t>
                      </a:r>
                    </a:p>
                  </a:txBody>
                  <a:tcPr marL="50800" marR="50800" marT="50800" marB="50800" anchor="ctr" anchorCtr="0" horzOverflow="overflow">
                    <a:lnT w="12700">
                      <a:solidFill>
                        <a:srgbClr val="000000"/>
                      </a:solidFill>
                      <a:miter lim="400000"/>
                    </a:lnT>
                  </a:tcPr>
                </a:tc>
                <a:tc hMerge="1">
                  <a:tcPr/>
                </a:tc>
                <a:tc>
                  <a:txBody>
                    <a:bodyPr/>
                    <a:lstStyle/>
                    <a:p>
                      <a:pPr algn="ctr" defTabSz="914400">
                        <a:lnSpc>
                          <a:spcPct val="120000"/>
                        </a:lnSpc>
                        <a:defRPr b="0">
                          <a:solidFill>
                            <a:srgbClr val="000000"/>
                          </a:solidFill>
                        </a:defRPr>
                      </a:pPr>
                      <a:r>
                        <a:rPr b="1" sz="3500">
                          <a:sym typeface="Proxima Nova"/>
                        </a:rPr>
                        <a:t>Leader
Work</a:t>
                      </a:r>
                    </a:p>
                  </a:txBody>
                  <a:tcPr marL="50800" marR="50800" marT="50800" marB="50800" anchor="ctr" anchorCtr="0" horzOverflow="overflow">
                    <a:lnT w="12700">
                      <a:solidFill>
                        <a:srgbClr val="000000"/>
                      </a:solidFill>
                      <a:miter lim="400000"/>
                    </a:lnT>
                  </a:tcPr>
                </a:tc>
                <a:tc>
                  <a:txBody>
                    <a:bodyPr/>
                    <a:lstStyle/>
                    <a:p>
                      <a:pPr algn="ctr" defTabSz="914400">
                        <a:lnSpc>
                          <a:spcPct val="120000"/>
                        </a:lnSpc>
                        <a:defRPr b="0">
                          <a:solidFill>
                            <a:srgbClr val="000000"/>
                          </a:solidFill>
                        </a:defRPr>
                      </a:pPr>
                      <a:r>
                        <a:rPr b="1" sz="3500">
                          <a:sym typeface="Proxima Nova"/>
                        </a:rPr>
                        <a:t>Team
Work</a:t>
                      </a:r>
                    </a:p>
                  </a:txBody>
                  <a:tcPr marL="50800" marR="50800" marT="50800" marB="50800" anchor="ctr" anchorCtr="0" horzOverflow="overflow">
                    <a:lnT w="12700">
                      <a:solidFill>
                        <a:srgbClr val="000000"/>
                      </a:solidFill>
                      <a:miter lim="400000"/>
                    </a:lnT>
                  </a:tcPr>
                </a:tc>
              </a:tr>
              <a:tr h="2230938">
                <a:tc>
                  <a:txBody>
                    <a:bodyPr/>
                    <a:lstStyle/>
                    <a:p>
                      <a:pPr algn="ctr" defTabSz="914400">
                        <a:lnSpc>
                          <a:spcPct val="100000"/>
                        </a:lnSpc>
                      </a:pPr>
                      <a:r>
                        <a:rPr sz="3200">
                          <a:sym typeface="Proxima Nova"/>
                        </a:rPr>
                        <a:t>Knowledge</a:t>
                      </a:r>
                    </a:p>
                  </a:txBody>
                  <a:tcPr marL="50800" marR="50800" marT="50800" marB="50800" anchor="ctr" anchorCtr="0" horzOverflow="overflow"/>
                </a:tc>
                <a:tc>
                  <a:txBody>
                    <a:bodyPr/>
                    <a:lstStyle/>
                    <a:p>
                      <a:pPr algn="ctr" defTabSz="914400">
                        <a:lnSpc>
                          <a:spcPct val="100000"/>
                        </a:lnSpc>
                      </a:pPr>
                      <a:r>
                        <a:rPr sz="3200">
                          <a:sym typeface="Proxima Nova"/>
                        </a:rPr>
                        <a:t>Filled with Riches</a:t>
                      </a:r>
                    </a:p>
                  </a:txBody>
                  <a:tcPr marL="50800" marR="50800" marT="50800" marB="50800" anchor="ctr" anchorCtr="0" horzOverflow="overflow"/>
                </a:tc>
                <a:tc>
                  <a:txBody>
                    <a:bodyPr/>
                    <a:lstStyle/>
                    <a:p>
                      <a:pPr algn="ctr" defTabSz="914400">
                        <a:lnSpc>
                          <a:spcPct val="100000"/>
                        </a:lnSpc>
                      </a:pPr>
                      <a:r>
                        <a:rPr sz="3200">
                          <a:sym typeface="Proxima Nova"/>
                        </a:rPr>
                        <a:t>“Facts”</a:t>
                      </a:r>
                    </a:p>
                  </a:txBody>
                  <a:tcPr marL="50800" marR="50800" marT="50800" marB="50800" anchor="ctr" anchorCtr="0" horzOverflow="overflow"/>
                </a:tc>
                <a:tc>
                  <a:txBody>
                    <a:bodyPr/>
                    <a:lstStyle/>
                    <a:p>
                      <a:pPr algn="ctr" defTabSz="914400">
                        <a:lnSpc>
                          <a:spcPct val="100000"/>
                        </a:lnSpc>
                      </a:pPr>
                      <a:r>
                        <a:rPr sz="3200">
                          <a:sym typeface="Proxima Nova"/>
                        </a:rPr>
                        <a:t>Recognize</a:t>
                      </a:r>
                    </a:p>
                  </a:txBody>
                  <a:tcPr marL="50800" marR="50800" marT="50800" marB="50800" anchor="ctr" anchorCtr="0" horzOverflow="overflow"/>
                </a:tc>
                <a:tc>
                  <a:txBody>
                    <a:bodyPr/>
                    <a:lstStyle/>
                    <a:p>
                      <a:pPr algn="ctr" defTabSz="914400">
                        <a:lnSpc>
                          <a:spcPct val="100000"/>
                        </a:lnSpc>
                      </a:pPr>
                      <a:r>
                        <a:rPr sz="3200">
                          <a:sym typeface="Proxima Nova"/>
                        </a:rPr>
                        <a:t>Issues</a:t>
                      </a:r>
                    </a:p>
                  </a:txBody>
                  <a:tcPr marL="50800" marR="50800" marT="50800" marB="50800" anchor="ctr" anchorCtr="0" horzOverflow="overflow"/>
                </a:tc>
              </a:tr>
              <a:tr h="2230938">
                <a:tc>
                  <a:txBody>
                    <a:bodyPr/>
                    <a:lstStyle/>
                    <a:p>
                      <a:pPr algn="ctr" defTabSz="914400">
                        <a:lnSpc>
                          <a:spcPct val="100000"/>
                        </a:lnSpc>
                      </a:pPr>
                      <a:r>
                        <a:rPr sz="3200">
                          <a:sym typeface="Proxima Nova"/>
                        </a:rPr>
                        <a:t>Understanding</a:t>
                      </a:r>
                    </a:p>
                  </a:txBody>
                  <a:tcPr marL="50800" marR="50800" marT="50800" marB="50800" anchor="ctr" anchorCtr="0" horzOverflow="overflow"/>
                </a:tc>
                <a:tc>
                  <a:txBody>
                    <a:bodyPr/>
                    <a:lstStyle/>
                    <a:p>
                      <a:pPr algn="ctr" defTabSz="914400">
                        <a:lnSpc>
                          <a:spcPct val="100000"/>
                        </a:lnSpc>
                      </a:pPr>
                      <a:r>
                        <a:rPr sz="3200">
                          <a:sym typeface="Proxima Nova"/>
                        </a:rPr>
                        <a:t>Established</a:t>
                      </a:r>
                    </a:p>
                  </a:txBody>
                  <a:tcPr marL="50800" marR="50800" marT="50800" marB="50800" anchor="ctr" anchorCtr="0" horzOverflow="overflow"/>
                </a:tc>
                <a:tc>
                  <a:txBody>
                    <a:bodyPr/>
                    <a:lstStyle/>
                    <a:p>
                      <a:pPr algn="ctr" defTabSz="914400">
                        <a:lnSpc>
                          <a:spcPct val="100000"/>
                        </a:lnSpc>
                      </a:pPr>
                      <a:r>
                        <a:rPr sz="3200">
                          <a:sym typeface="Proxima Nova"/>
                        </a:rPr>
                        <a:t>Common Sense</a:t>
                      </a:r>
                    </a:p>
                  </a:txBody>
                  <a:tcPr marL="50800" marR="50800" marT="50800" marB="50800" anchor="ctr" anchorCtr="0" horzOverflow="overflow"/>
                </a:tc>
                <a:tc>
                  <a:txBody>
                    <a:bodyPr/>
                    <a:lstStyle/>
                    <a:p>
                      <a:pPr algn="ctr" defTabSz="914400">
                        <a:lnSpc>
                          <a:spcPct val="100000"/>
                        </a:lnSpc>
                      </a:pPr>
                      <a:r>
                        <a:rPr sz="3200">
                          <a:sym typeface="Proxima Nova"/>
                        </a:rPr>
                        <a:t>Prioritize</a:t>
                      </a:r>
                    </a:p>
                  </a:txBody>
                  <a:tcPr marL="50800" marR="50800" marT="50800" marB="50800" anchor="ctr" anchorCtr="0" horzOverflow="overflow"/>
                </a:tc>
                <a:tc>
                  <a:txBody>
                    <a:bodyPr/>
                    <a:lstStyle/>
                    <a:p>
                      <a:pPr algn="ctr" defTabSz="914400">
                        <a:lnSpc>
                          <a:spcPct val="100000"/>
                        </a:lnSpc>
                      </a:pPr>
                      <a:r>
                        <a:rPr sz="3200">
                          <a:sym typeface="Proxima Nova"/>
                        </a:rPr>
                        <a:t>Problems</a:t>
                      </a:r>
                    </a:p>
                  </a:txBody>
                  <a:tcPr marL="50800" marR="50800" marT="50800" marB="50800" anchor="ctr" anchorCtr="0" horzOverflow="overflow"/>
                </a:tc>
              </a:tr>
              <a:tr h="2230938">
                <a:tc>
                  <a:txBody>
                    <a:bodyPr/>
                    <a:lstStyle/>
                    <a:p>
                      <a:pPr algn="ctr" defTabSz="914400">
                        <a:lnSpc>
                          <a:spcPct val="100000"/>
                        </a:lnSpc>
                      </a:pPr>
                      <a:r>
                        <a:rPr sz="3200">
                          <a:sym typeface="Proxima Nova"/>
                        </a:rPr>
                        <a:t>Wisdom</a:t>
                      </a:r>
                    </a:p>
                  </a:txBody>
                  <a:tcPr marL="50800" marR="50800" marT="50800" marB="50800" anchor="ctr" anchorCtr="0" horzOverflow="overflow"/>
                </a:tc>
                <a:tc>
                  <a:txBody>
                    <a:bodyPr/>
                    <a:lstStyle/>
                    <a:p>
                      <a:pPr algn="ctr" defTabSz="914400">
                        <a:lnSpc>
                          <a:spcPct val="100000"/>
                        </a:lnSpc>
                      </a:pPr>
                      <a:r>
                        <a:rPr sz="3200">
                          <a:sym typeface="Proxima Nova"/>
                        </a:rPr>
                        <a:t>Built</a:t>
                      </a:r>
                    </a:p>
                  </a:txBody>
                  <a:tcPr marL="50800" marR="50800" marT="50800" marB="50800" anchor="ctr" anchorCtr="0" horzOverflow="overflow"/>
                </a:tc>
                <a:tc>
                  <a:txBody>
                    <a:bodyPr/>
                    <a:lstStyle/>
                    <a:p>
                      <a:pPr algn="ctr" defTabSz="914400">
                        <a:lnSpc>
                          <a:spcPct val="100000"/>
                        </a:lnSpc>
                      </a:pPr>
                      <a:r>
                        <a:rPr sz="3200">
                          <a:sym typeface="Proxima Nova"/>
                        </a:rPr>
                        <a:t>Wise Plan</a:t>
                      </a:r>
                    </a:p>
                  </a:txBody>
                  <a:tcPr marL="50800" marR="50800" marT="50800" marB="50800" anchor="ctr" anchorCtr="0" horzOverflow="overflow"/>
                </a:tc>
                <a:tc>
                  <a:txBody>
                    <a:bodyPr/>
                    <a:lstStyle/>
                    <a:p>
                      <a:pPr algn="ctr" defTabSz="914400">
                        <a:lnSpc>
                          <a:spcPct val="100000"/>
                        </a:lnSpc>
                      </a:pPr>
                      <a:r>
                        <a:rPr sz="3200">
                          <a:sym typeface="Proxima Nova"/>
                        </a:rPr>
                        <a:t>Mobilize</a:t>
                      </a:r>
                    </a:p>
                  </a:txBody>
                  <a:tcPr marL="50800" marR="50800" marT="50800" marB="50800" anchor="ctr" anchorCtr="0" horzOverflow="overflow"/>
                </a:tc>
                <a:tc>
                  <a:txBody>
                    <a:bodyPr/>
                    <a:lstStyle/>
                    <a:p>
                      <a:pPr algn="ctr" defTabSz="914400">
                        <a:lnSpc>
                          <a:spcPct val="100000"/>
                        </a:lnSpc>
                      </a:pPr>
                      <a:r>
                        <a:rPr sz="3200">
                          <a:sym typeface="Proxima Nova"/>
                        </a:rPr>
                        <a:t>Opportunities</a:t>
                      </a:r>
                    </a:p>
                  </a:txBody>
                  <a:tcPr marL="50800" marR="50800" marT="50800" marB="50800" anchor="ctr" anchorCtr="0" horzOverflow="overflow"/>
                </a:tc>
              </a:tr>
            </a:tbl>
          </a:graphicData>
        </a:graphic>
      </p:graphicFrame>
      <p:sp>
        <p:nvSpPr>
          <p:cNvPr id="340" name="Line"/>
          <p:cNvSpPr/>
          <p:nvPr/>
        </p:nvSpPr>
        <p:spPr>
          <a:xfrm>
            <a:off x="18238561" y="7123172"/>
            <a:ext cx="1" cy="4721982"/>
          </a:xfrm>
          <a:prstGeom prst="line">
            <a:avLst/>
          </a:prstGeom>
          <a:ln w="114300">
            <a:solidFill>
              <a:schemeClr val="accent4"/>
            </a:solidFill>
            <a:miter lim="400000"/>
            <a:tailEnd type="triangle"/>
          </a:ln>
        </p:spPr>
        <p:txBody>
          <a:bodyPr lIns="50800" tIns="50800" rIns="50800" bIns="50800" anchor="ctr"/>
          <a:lstStyle/>
          <a:p>
            <a:pPr/>
          </a:p>
        </p:txBody>
      </p:sp>
      <p:sp>
        <p:nvSpPr>
          <p:cNvPr id="341" name="THE PROVERBS PROCESS"/>
          <p:cNvSpPr txBox="1"/>
          <p:nvPr/>
        </p:nvSpPr>
        <p:spPr>
          <a:xfrm>
            <a:off x="1219200" y="1219200"/>
            <a:ext cx="19525950" cy="22987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lvl1pPr algn="l" defTabSz="676909">
              <a:lnSpc>
                <a:spcPct val="60000"/>
              </a:lnSpc>
              <a:defRPr cap="all" spc="-114" sz="11480">
                <a:solidFill>
                  <a:schemeClr val="accent1"/>
                </a:solidFill>
                <a:latin typeface="Anton Regular"/>
                <a:ea typeface="Anton Regular"/>
                <a:cs typeface="Anton Regular"/>
                <a:sym typeface="Anton Regular"/>
              </a:defRPr>
            </a:lvl1pPr>
          </a:lstStyle>
          <a:p>
            <a:pPr/>
            <a:r>
              <a:t>THE PROVERBS PROCESS</a:t>
            </a:r>
          </a:p>
        </p:txBody>
      </p:sp>
    </p:spTree>
  </p:cSld>
  <p:clrMapOvr>
    <a:masterClrMapping/>
  </p:clrMapOvr>
  <p:transition xmlns:p14="http://schemas.microsoft.com/office/powerpoint/2010/main" spd="med" advClick="1"/>
</p:sld>
</file>

<file path=ppt/slides/slide3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45" name="Teams are the fundamental…"/>
          <p:cNvSpPr txBox="1"/>
          <p:nvPr>
            <p:ph type="body" sz="half" idx="1"/>
          </p:nvPr>
        </p:nvSpPr>
        <p:spPr>
          <a:xfrm>
            <a:off x="3119994" y="4451249"/>
            <a:ext cx="18144012" cy="4883153"/>
          </a:xfrm>
          <a:prstGeom prst="rect">
            <a:avLst/>
          </a:prstGeom>
        </p:spPr>
        <p:txBody>
          <a:bodyPr/>
          <a:lstStyle/>
          <a:p>
            <a:pPr marL="323850" indent="-323850" defTabSz="619125">
              <a:defRPr sz="10500">
                <a:latin typeface="Anton Regular"/>
                <a:ea typeface="Anton Regular"/>
                <a:cs typeface="Anton Regular"/>
                <a:sym typeface="Anton Regular"/>
              </a:defRPr>
            </a:pPr>
            <a:r>
              <a:t>Teams are the fundamental</a:t>
            </a:r>
          </a:p>
          <a:p>
            <a:pPr marL="323850" indent="-323850" defTabSz="619125">
              <a:defRPr sz="10500">
                <a:latin typeface="Anton Regular"/>
                <a:ea typeface="Anton Regular"/>
                <a:cs typeface="Anton Regular"/>
                <a:sym typeface="Anton Regular"/>
              </a:defRPr>
            </a:pPr>
            <a:r>
              <a:t>building unit of any organization!</a:t>
            </a:r>
          </a:p>
        </p:txBody>
      </p:sp>
      <p:sp>
        <p:nvSpPr>
          <p:cNvPr id="346" name="The need for teams"/>
          <p:cNvSpPr txBox="1"/>
          <p:nvPr>
            <p:ph type="body" idx="21"/>
          </p:nvPr>
        </p:nvSpPr>
        <p:spPr>
          <a:prstGeom prst="rect">
            <a:avLst/>
          </a:prstGeom>
          <a:extLst>
            <a:ext uri="{C572A759-6A51-4108-AA02-DFA0A04FC94B}">
              <ma14:wrappingTextBoxFlag xmlns:ma14="http://schemas.microsoft.com/office/mac/drawingml/2011/main" val="1"/>
            </a:ext>
          </a:extLst>
        </p:spPr>
        <p:txBody>
          <a:bodyPr/>
          <a:lstStyle/>
          <a:p>
            <a:pPr/>
            <a:r>
              <a:t>The need for teams</a:t>
            </a:r>
          </a:p>
        </p:txBody>
      </p:sp>
    </p:spTree>
  </p:cSld>
  <p:clrMapOvr>
    <a:masterClrMapping/>
  </p:clrMapOvr>
  <p:transition xmlns:p14="http://schemas.microsoft.com/office/powerpoint/2010/main" spd="med" advClick="1"/>
</p:sld>
</file>

<file path=ppt/slides/slide3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48" name="Acts 6:1-7…"/>
          <p:cNvSpPr txBox="1"/>
          <p:nvPr>
            <p:ph type="body" sz="half" idx="1"/>
          </p:nvPr>
        </p:nvSpPr>
        <p:spPr>
          <a:xfrm>
            <a:off x="1219200" y="4385429"/>
            <a:ext cx="8356600" cy="8111371"/>
          </a:xfrm>
          <a:prstGeom prst="rect">
            <a:avLst/>
          </a:prstGeom>
        </p:spPr>
        <p:txBody>
          <a:bodyPr/>
          <a:lstStyle/>
          <a:p>
            <a:pPr marL="685800" indent="-685800">
              <a:defRPr sz="5000"/>
            </a:pPr>
            <a:r>
              <a:t>Acts 6:1-7</a:t>
            </a:r>
          </a:p>
          <a:p>
            <a:pPr lvl="1">
              <a:defRPr b="0" i="1" sz="5000"/>
            </a:pPr>
            <a:r>
              <a:t>The Mandate is Bigger than You</a:t>
            </a:r>
          </a:p>
          <a:p>
            <a:pPr marL="685800" indent="-685800">
              <a:defRPr sz="5000"/>
            </a:pPr>
            <a:r>
              <a:t>Exodus 17:8-13</a:t>
            </a:r>
          </a:p>
          <a:p>
            <a:pPr lvl="1">
              <a:defRPr b="0" i="1" sz="5000"/>
            </a:pPr>
            <a:r>
              <a:t>The Burden is Carried with Help</a:t>
            </a:r>
          </a:p>
          <a:p>
            <a:pPr marL="685800" indent="-685800">
              <a:defRPr sz="5000"/>
            </a:pPr>
            <a:r>
              <a:t>Exodus 18:13-23</a:t>
            </a:r>
          </a:p>
          <a:p>
            <a:pPr lvl="1">
              <a:defRPr b="0" i="1" sz="5000"/>
            </a:pPr>
            <a:r>
              <a:t>Success is Gained through Teams</a:t>
            </a:r>
          </a:p>
        </p:txBody>
      </p:sp>
      <p:sp>
        <p:nvSpPr>
          <p:cNvPr id="349" name="The need for teams"/>
          <p:cNvSpPr txBox="1"/>
          <p:nvPr>
            <p:ph type="title"/>
          </p:nvPr>
        </p:nvSpPr>
        <p:spPr>
          <a:xfrm>
            <a:off x="1219200" y="2207587"/>
            <a:ext cx="8657978" cy="1817765"/>
          </a:xfrm>
          <a:prstGeom prst="rect">
            <a:avLst/>
          </a:prstGeom>
        </p:spPr>
        <p:txBody>
          <a:bodyPr/>
          <a:lstStyle>
            <a:lvl1pPr defTabSz="586104">
              <a:defRPr spc="-88" sz="8875">
                <a:latin typeface="Anton Regular"/>
                <a:ea typeface="Anton Regular"/>
                <a:cs typeface="Anton Regular"/>
                <a:sym typeface="Anton Regular"/>
              </a:defRPr>
            </a:lvl1pPr>
          </a:lstStyle>
          <a:p>
            <a:pPr/>
            <a:r>
              <a:t>The need for teams</a:t>
            </a:r>
          </a:p>
        </p:txBody>
      </p:sp>
      <p:pic>
        <p:nvPicPr>
          <p:cNvPr id="350" name="1 (14).png" descr="1 (14).png"/>
          <p:cNvPicPr>
            <a:picLocks noChangeAspect="1"/>
          </p:cNvPicPr>
          <p:nvPr>
            <p:ph type="pic" idx="21"/>
          </p:nvPr>
        </p:nvPicPr>
        <p:blipFill>
          <a:blip r:embed="rId3">
            <a:extLst/>
          </a:blip>
          <a:srcRect l="32948" t="0" r="22335" b="0"/>
          <a:stretch>
            <a:fillRect/>
          </a:stretch>
        </p:blipFill>
        <p:spPr>
          <a:xfrm>
            <a:off x="11468100" y="0"/>
            <a:ext cx="10388600" cy="13068300"/>
          </a:xfrm>
          <a:prstGeom prst="rect">
            <a:avLst/>
          </a:prstGeom>
        </p:spPr>
      </p:pic>
    </p:spTree>
  </p:cSld>
  <p:clrMapOvr>
    <a:masterClrMapping/>
  </p:clrMapOvr>
  <p:transition xmlns:p14="http://schemas.microsoft.com/office/powerpoint/2010/main" spd="med" advClick="1"/>
</p:sld>
</file>

<file path=ppt/slides/slide3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54" name="Teams are the fundamental…"/>
          <p:cNvSpPr txBox="1"/>
          <p:nvPr>
            <p:ph type="body" sz="half" idx="1"/>
          </p:nvPr>
        </p:nvSpPr>
        <p:spPr>
          <a:xfrm>
            <a:off x="3119994" y="4451249"/>
            <a:ext cx="18144012" cy="4883153"/>
          </a:xfrm>
          <a:prstGeom prst="rect">
            <a:avLst/>
          </a:prstGeom>
        </p:spPr>
        <p:txBody>
          <a:bodyPr/>
          <a:lstStyle/>
          <a:p>
            <a:pPr marL="323850" indent="-323850" defTabSz="619125">
              <a:defRPr sz="10500">
                <a:latin typeface="Anton Regular"/>
                <a:ea typeface="Anton Regular"/>
                <a:cs typeface="Anton Regular"/>
                <a:sym typeface="Anton Regular"/>
              </a:defRPr>
            </a:pPr>
            <a:r>
              <a:t>Teams are the fundamental</a:t>
            </a:r>
          </a:p>
          <a:p>
            <a:pPr marL="323850" indent="-323850" defTabSz="619125">
              <a:defRPr sz="10500">
                <a:latin typeface="Anton Regular"/>
                <a:ea typeface="Anton Regular"/>
                <a:cs typeface="Anton Regular"/>
                <a:sym typeface="Anton Regular"/>
              </a:defRPr>
            </a:pPr>
            <a:r>
              <a:t>building unit of any organization!</a:t>
            </a:r>
          </a:p>
        </p:txBody>
      </p:sp>
      <p:sp>
        <p:nvSpPr>
          <p:cNvPr id="355" name="The need for teams"/>
          <p:cNvSpPr txBox="1"/>
          <p:nvPr>
            <p:ph type="body" idx="21"/>
          </p:nvPr>
        </p:nvSpPr>
        <p:spPr>
          <a:prstGeom prst="rect">
            <a:avLst/>
          </a:prstGeom>
          <a:extLst>
            <a:ext uri="{C572A759-6A51-4108-AA02-DFA0A04FC94B}">
              <ma14:wrappingTextBoxFlag xmlns:ma14="http://schemas.microsoft.com/office/mac/drawingml/2011/main" val="1"/>
            </a:ext>
          </a:extLst>
        </p:spPr>
        <p:txBody>
          <a:bodyPr/>
          <a:lstStyle/>
          <a:p>
            <a:pPr/>
            <a:r>
              <a:t>The need for teams</a:t>
            </a:r>
          </a:p>
        </p:txBody>
      </p:sp>
    </p:spTree>
  </p:cSld>
  <p:clrMapOvr>
    <a:masterClrMapping/>
  </p:clrMapOvr>
  <p:transition xmlns:p14="http://schemas.microsoft.com/office/powerpoint/2010/main" spd="med" advClick="1"/>
</p:sld>
</file>

<file path=ppt/slides/slide3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359" name="Aaron_and_Hur_holding_up_Moses'_hands.jpg" descr="Aaron_and_Hur_holding_up_Moses'_hands.jpg"/>
          <p:cNvPicPr>
            <a:picLocks noChangeAspect="1"/>
          </p:cNvPicPr>
          <p:nvPr>
            <p:ph type="pic" idx="21"/>
          </p:nvPr>
        </p:nvPicPr>
        <p:blipFill>
          <a:blip r:embed="rId3">
            <a:extLst/>
          </a:blip>
          <a:srcRect l="0" t="0" r="0" b="17333"/>
          <a:stretch>
            <a:fillRect/>
          </a:stretch>
        </p:blipFill>
        <p:spPr>
          <a:xfrm>
            <a:off x="1656855" y="-153750"/>
            <a:ext cx="16337949" cy="11028117"/>
          </a:xfrm>
          <a:prstGeom prst="rect">
            <a:avLst/>
          </a:prstGeom>
        </p:spPr>
      </p:pic>
      <p:sp>
        <p:nvSpPr>
          <p:cNvPr id="360" name="Executive leadership team"/>
          <p:cNvSpPr txBox="1"/>
          <p:nvPr>
            <p:ph type="title"/>
          </p:nvPr>
        </p:nvSpPr>
        <p:spPr>
          <a:xfrm>
            <a:off x="635000" y="10999779"/>
            <a:ext cx="17780000" cy="2589719"/>
          </a:xfrm>
          <a:prstGeom prst="rect">
            <a:avLst/>
          </a:prstGeom>
        </p:spPr>
        <p:txBody>
          <a:bodyPr/>
          <a:lstStyle>
            <a:lvl1pPr defTabSz="385572">
              <a:defRPr spc="-128" sz="12870">
                <a:solidFill>
                  <a:schemeClr val="accent4"/>
                </a:solidFill>
                <a:latin typeface="Anton Regular"/>
                <a:ea typeface="Anton Regular"/>
                <a:cs typeface="Anton Regular"/>
                <a:sym typeface="Anton Regular"/>
              </a:defRPr>
            </a:lvl1pPr>
          </a:lstStyle>
          <a:p>
            <a:pPr/>
            <a:r>
              <a:t>Executive leadership team</a:t>
            </a:r>
          </a:p>
        </p:txBody>
      </p:sp>
    </p:spTree>
  </p:cSld>
  <p:clrMapOvr>
    <a:masterClrMapping/>
  </p:clrMapOvr>
  <p:transition xmlns:p14="http://schemas.microsoft.com/office/powerpoint/2010/main" spd="med" advClick="1"/>
</p:sld>
</file>

<file path=ppt/slides/slide3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64" name="Rectangle"/>
          <p:cNvSpPr/>
          <p:nvPr/>
        </p:nvSpPr>
        <p:spPr>
          <a:xfrm>
            <a:off x="-103077" y="4808074"/>
            <a:ext cx="8139561" cy="8994314"/>
          </a:xfrm>
          <a:prstGeom prst="rect">
            <a:avLst/>
          </a:prstGeom>
          <a:solidFill>
            <a:srgbClr val="000000"/>
          </a:solidFill>
          <a:ln w="12700">
            <a:miter lim="400000"/>
          </a:ln>
        </p:spPr>
        <p:txBody>
          <a:bodyPr lIns="50800" tIns="50800" rIns="50800" bIns="50800" anchor="ctr"/>
          <a:lstStyle/>
          <a:p>
            <a:pPr>
              <a:lnSpc>
                <a:spcPct val="120000"/>
              </a:lnSpc>
              <a:defRPr cap="all" sz="3000">
                <a:solidFill>
                  <a:srgbClr val="FFFFFF"/>
                </a:solidFill>
                <a:latin typeface="Proxima Nova Extrabold"/>
                <a:ea typeface="Proxima Nova Extrabold"/>
                <a:cs typeface="Proxima Nova Extrabold"/>
                <a:sym typeface="Proxima Nova Extrabold"/>
              </a:defRPr>
            </a:pPr>
          </a:p>
        </p:txBody>
      </p:sp>
      <p:sp>
        <p:nvSpPr>
          <p:cNvPr id="365" name="Kinds of teams"/>
          <p:cNvSpPr txBox="1"/>
          <p:nvPr>
            <p:ph type="title"/>
          </p:nvPr>
        </p:nvSpPr>
        <p:spPr>
          <a:xfrm>
            <a:off x="1219200" y="791532"/>
            <a:ext cx="21945600" cy="3141733"/>
          </a:xfrm>
          <a:prstGeom prst="rect">
            <a:avLst/>
          </a:prstGeom>
        </p:spPr>
        <p:txBody>
          <a:bodyPr/>
          <a:lstStyle>
            <a:lvl1pPr defTabSz="767715">
              <a:defRPr spc="-158" sz="15810">
                <a:latin typeface="Anton Regular"/>
                <a:ea typeface="Anton Regular"/>
                <a:cs typeface="Anton Regular"/>
                <a:sym typeface="Anton Regular"/>
              </a:defRPr>
            </a:lvl1pPr>
          </a:lstStyle>
          <a:p>
            <a:pPr/>
            <a:r>
              <a:t>Kinds of teams</a:t>
            </a:r>
          </a:p>
        </p:txBody>
      </p:sp>
      <p:sp>
        <p:nvSpPr>
          <p:cNvPr id="366" name="Rectangle"/>
          <p:cNvSpPr/>
          <p:nvPr/>
        </p:nvSpPr>
        <p:spPr>
          <a:xfrm>
            <a:off x="8031385" y="4808074"/>
            <a:ext cx="8360119" cy="8994314"/>
          </a:xfrm>
          <a:prstGeom prst="rect">
            <a:avLst/>
          </a:prstGeom>
          <a:solidFill>
            <a:schemeClr val="accent1"/>
          </a:solidFill>
          <a:ln w="12700">
            <a:miter lim="400000"/>
          </a:ln>
        </p:spPr>
        <p:txBody>
          <a:bodyPr lIns="50800" tIns="50800" rIns="50800" bIns="50800" anchor="ctr"/>
          <a:lstStyle/>
          <a:p>
            <a:pPr>
              <a:lnSpc>
                <a:spcPct val="120000"/>
              </a:lnSpc>
              <a:defRPr cap="all" sz="3000">
                <a:latin typeface="Proxima Nova Extrabold"/>
                <a:ea typeface="Proxima Nova Extrabold"/>
                <a:cs typeface="Proxima Nova Extrabold"/>
                <a:sym typeface="Proxima Nova Extrabold"/>
              </a:defRPr>
            </a:pPr>
          </a:p>
        </p:txBody>
      </p:sp>
      <p:sp>
        <p:nvSpPr>
          <p:cNvPr id="367" name="Rectangle"/>
          <p:cNvSpPr/>
          <p:nvPr/>
        </p:nvSpPr>
        <p:spPr>
          <a:xfrm>
            <a:off x="16386404" y="4808074"/>
            <a:ext cx="8139561" cy="8994314"/>
          </a:xfrm>
          <a:prstGeom prst="rect">
            <a:avLst/>
          </a:prstGeom>
          <a:solidFill>
            <a:schemeClr val="accent4"/>
          </a:solidFill>
          <a:ln w="12700">
            <a:miter lim="400000"/>
          </a:ln>
        </p:spPr>
        <p:txBody>
          <a:bodyPr lIns="50800" tIns="50800" rIns="50800" bIns="50800" anchor="ctr"/>
          <a:lstStyle/>
          <a:p>
            <a:pPr>
              <a:lnSpc>
                <a:spcPct val="120000"/>
              </a:lnSpc>
              <a:defRPr cap="all" sz="3000">
                <a:latin typeface="Proxima Nova Extrabold"/>
                <a:ea typeface="Proxima Nova Extrabold"/>
                <a:cs typeface="Proxima Nova Extrabold"/>
                <a:sym typeface="Proxima Nova Extrabold"/>
              </a:defRPr>
            </a:pPr>
          </a:p>
        </p:txBody>
      </p:sp>
      <p:sp>
        <p:nvSpPr>
          <p:cNvPr id="368" name="ELT"/>
          <p:cNvSpPr txBox="1"/>
          <p:nvPr/>
        </p:nvSpPr>
        <p:spPr>
          <a:xfrm>
            <a:off x="2568430" y="5138877"/>
            <a:ext cx="3134790" cy="20193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lnSpc>
                <a:spcPct val="70000"/>
              </a:lnSpc>
              <a:defRPr cap="all" spc="-100" sz="10000">
                <a:solidFill>
                  <a:schemeClr val="accent1"/>
                </a:solidFill>
                <a:latin typeface="Anton Regular"/>
                <a:ea typeface="Anton Regular"/>
                <a:cs typeface="Anton Regular"/>
                <a:sym typeface="Anton Regular"/>
              </a:defRPr>
            </a:lvl1pPr>
          </a:lstStyle>
          <a:p>
            <a:pPr/>
            <a:r>
              <a:t>ELT</a:t>
            </a:r>
          </a:p>
        </p:txBody>
      </p:sp>
      <p:sp>
        <p:nvSpPr>
          <p:cNvPr id="369" name="BUILDING TEAM"/>
          <p:cNvSpPr txBox="1"/>
          <p:nvPr/>
        </p:nvSpPr>
        <p:spPr>
          <a:xfrm>
            <a:off x="9744323" y="5430977"/>
            <a:ext cx="4934243" cy="14351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nSpc>
                <a:spcPct val="70000"/>
              </a:lnSpc>
              <a:defRPr cap="all" spc="-70" sz="7000">
                <a:latin typeface="Anton Regular"/>
                <a:ea typeface="Anton Regular"/>
                <a:cs typeface="Anton Regular"/>
                <a:sym typeface="Anton Regular"/>
              </a:defRPr>
            </a:lvl1pPr>
          </a:lstStyle>
          <a:p>
            <a:pPr/>
            <a:r>
              <a:t>BUILDING TEAM</a:t>
            </a:r>
          </a:p>
        </p:txBody>
      </p:sp>
      <p:sp>
        <p:nvSpPr>
          <p:cNvPr id="370" name="FUNCTIONING TEAM"/>
          <p:cNvSpPr txBox="1"/>
          <p:nvPr/>
        </p:nvSpPr>
        <p:spPr>
          <a:xfrm>
            <a:off x="17298892" y="5399227"/>
            <a:ext cx="6535143" cy="14986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lnSpc>
                <a:spcPct val="70000"/>
              </a:lnSpc>
              <a:defRPr cap="all" spc="-72" sz="7300">
                <a:latin typeface="Anton Regular"/>
                <a:ea typeface="Anton Regular"/>
                <a:cs typeface="Anton Regular"/>
                <a:sym typeface="Anton Regular"/>
              </a:defRPr>
            </a:lvl1pPr>
          </a:lstStyle>
          <a:p>
            <a:pPr/>
            <a:r>
              <a:t>FUNCTIONING TEAM</a:t>
            </a:r>
          </a:p>
        </p:txBody>
      </p:sp>
      <p:sp>
        <p:nvSpPr>
          <p:cNvPr id="371" name="Creates plans, ideas, &amp; recommendations to help accomplish the vision"/>
          <p:cNvSpPr txBox="1"/>
          <p:nvPr/>
        </p:nvSpPr>
        <p:spPr>
          <a:xfrm>
            <a:off x="8612693" y="9229384"/>
            <a:ext cx="7088578" cy="301498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lgn="l" defTabSz="584200">
              <a:lnSpc>
                <a:spcPct val="90000"/>
              </a:lnSpc>
              <a:defRPr spc="-52" sz="5200">
                <a:solidFill>
                  <a:srgbClr val="FFFFFF"/>
                </a:solidFill>
                <a:latin typeface="Proxima Nova Semibold"/>
                <a:ea typeface="Proxima Nova Semibold"/>
                <a:cs typeface="Proxima Nova Semibold"/>
                <a:sym typeface="Proxima Nova Semibold"/>
              </a:defRPr>
            </a:lvl1pPr>
          </a:lstStyle>
          <a:p>
            <a:pPr/>
            <a:r>
              <a:t>Creates plans, ideas, &amp; recommendations to help accomplish the vision</a:t>
            </a:r>
          </a:p>
        </p:txBody>
      </p:sp>
      <p:sp>
        <p:nvSpPr>
          <p:cNvPr id="372" name="The primary Building Team of the organization"/>
          <p:cNvSpPr txBox="1"/>
          <p:nvPr/>
        </p:nvSpPr>
        <p:spPr>
          <a:xfrm>
            <a:off x="914849" y="9989321"/>
            <a:ext cx="6100223" cy="230632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lgn="l" defTabSz="584200">
              <a:lnSpc>
                <a:spcPct val="90000"/>
              </a:lnSpc>
              <a:defRPr spc="-52" sz="5200">
                <a:solidFill>
                  <a:srgbClr val="FFFFFF"/>
                </a:solidFill>
                <a:latin typeface="Proxima Nova Semibold"/>
                <a:ea typeface="Proxima Nova Semibold"/>
                <a:cs typeface="Proxima Nova Semibold"/>
                <a:sym typeface="Proxima Nova Semibold"/>
              </a:defRPr>
            </a:lvl1pPr>
          </a:lstStyle>
          <a:p>
            <a:pPr/>
            <a:r>
              <a:t>The primary Building Team of the organization </a:t>
            </a:r>
          </a:p>
        </p:txBody>
      </p:sp>
      <p:sp>
        <p:nvSpPr>
          <p:cNvPr id="373" name="Cast Vision &amp;…"/>
          <p:cNvSpPr txBox="1"/>
          <p:nvPr/>
        </p:nvSpPr>
        <p:spPr>
          <a:xfrm>
            <a:off x="5848" y="7417178"/>
            <a:ext cx="7921712" cy="186309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defTabSz="584200">
              <a:lnSpc>
                <a:spcPct val="90000"/>
              </a:lnSpc>
              <a:defRPr b="1" i="1" spc="-61" sz="6100">
                <a:solidFill>
                  <a:srgbClr val="FFFFFF"/>
                </a:solidFill>
              </a:defRPr>
            </a:pPr>
            <a:r>
              <a:t>Cast Vision &amp;</a:t>
            </a:r>
          </a:p>
          <a:p>
            <a:pPr defTabSz="584200">
              <a:lnSpc>
                <a:spcPct val="90000"/>
              </a:lnSpc>
              <a:defRPr b="1" i="1" spc="-61" sz="6100">
                <a:solidFill>
                  <a:srgbClr val="FFFFFF"/>
                </a:solidFill>
              </a:defRPr>
            </a:pPr>
            <a:r>
              <a:t>Empower Teams</a:t>
            </a:r>
          </a:p>
        </p:txBody>
      </p:sp>
      <p:sp>
        <p:nvSpPr>
          <p:cNvPr id="374" name="Manage &amp; Plan"/>
          <p:cNvSpPr txBox="1"/>
          <p:nvPr/>
        </p:nvSpPr>
        <p:spPr>
          <a:xfrm>
            <a:off x="8699110" y="7320314"/>
            <a:ext cx="7583469" cy="10922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defTabSz="584200">
              <a:lnSpc>
                <a:spcPct val="90000"/>
              </a:lnSpc>
              <a:defRPr b="1" i="1" spc="-65" sz="6500">
                <a:solidFill>
                  <a:srgbClr val="FFFFFF"/>
                </a:solidFill>
              </a:defRPr>
            </a:lvl1pPr>
          </a:lstStyle>
          <a:p>
            <a:pPr/>
            <a:r>
              <a:t>Manage &amp; Plan</a:t>
            </a:r>
          </a:p>
        </p:txBody>
      </p:sp>
      <p:sp>
        <p:nvSpPr>
          <p:cNvPr id="375" name="Do &amp; Accomplish"/>
          <p:cNvSpPr txBox="1"/>
          <p:nvPr/>
        </p:nvSpPr>
        <p:spPr>
          <a:xfrm>
            <a:off x="16774729" y="7320314"/>
            <a:ext cx="7583469" cy="10922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defTabSz="584200">
              <a:lnSpc>
                <a:spcPct val="90000"/>
              </a:lnSpc>
              <a:defRPr b="1" i="1" spc="-65" sz="6500">
                <a:solidFill>
                  <a:srgbClr val="FFFFFF"/>
                </a:solidFill>
              </a:defRPr>
            </a:lvl1pPr>
          </a:lstStyle>
          <a:p>
            <a:pPr/>
            <a:r>
              <a:t>Do &amp; Accomplish</a:t>
            </a:r>
          </a:p>
        </p:txBody>
      </p:sp>
      <p:sp>
        <p:nvSpPr>
          <p:cNvPr id="376" name="Carries out the work of the vision"/>
          <p:cNvSpPr txBox="1"/>
          <p:nvPr/>
        </p:nvSpPr>
        <p:spPr>
          <a:xfrm>
            <a:off x="17298892" y="9280988"/>
            <a:ext cx="6535143" cy="159766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lgn="l" defTabSz="584200">
              <a:lnSpc>
                <a:spcPct val="90000"/>
              </a:lnSpc>
              <a:defRPr spc="-52" sz="5200">
                <a:solidFill>
                  <a:srgbClr val="FFFFFF"/>
                </a:solidFill>
                <a:latin typeface="Proxima Nova Semibold"/>
                <a:ea typeface="Proxima Nova Semibold"/>
                <a:cs typeface="Proxima Nova Semibold"/>
                <a:sym typeface="Proxima Nova Semibold"/>
              </a:defRPr>
            </a:lvl1pPr>
          </a:lstStyle>
          <a:p>
            <a:pPr/>
            <a:r>
              <a:t>Carries out the work of the vision</a:t>
            </a:r>
          </a:p>
        </p:txBody>
      </p:sp>
    </p:spTree>
  </p:cSld>
  <p:clrMapOvr>
    <a:masterClrMapping/>
  </p:clrMapOvr>
  <p:transition xmlns:p14="http://schemas.microsoft.com/office/powerpoint/2010/main" spd="med" advClick="1"/>
</p:sld>
</file>

<file path=ppt/slides/slide3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378" name="Aaron_and_Hur_holding_up_Moses'_hands.jpg" descr="Aaron_and_Hur_holding_up_Moses'_hands.jpg"/>
          <p:cNvPicPr>
            <a:picLocks noChangeAspect="1"/>
          </p:cNvPicPr>
          <p:nvPr>
            <p:ph type="pic" idx="21"/>
          </p:nvPr>
        </p:nvPicPr>
        <p:blipFill>
          <a:blip r:embed="rId2">
            <a:extLst/>
          </a:blip>
          <a:srcRect l="0" t="0" r="0" b="17333"/>
          <a:stretch>
            <a:fillRect/>
          </a:stretch>
        </p:blipFill>
        <p:spPr>
          <a:xfrm>
            <a:off x="1656855" y="-153750"/>
            <a:ext cx="16337949" cy="11028117"/>
          </a:xfrm>
          <a:prstGeom prst="rect">
            <a:avLst/>
          </a:prstGeom>
        </p:spPr>
      </p:pic>
      <p:sp>
        <p:nvSpPr>
          <p:cNvPr id="379" name="Executive leadership team"/>
          <p:cNvSpPr txBox="1"/>
          <p:nvPr>
            <p:ph type="title"/>
          </p:nvPr>
        </p:nvSpPr>
        <p:spPr>
          <a:xfrm>
            <a:off x="635000" y="10999779"/>
            <a:ext cx="17780000" cy="2589719"/>
          </a:xfrm>
          <a:prstGeom prst="rect">
            <a:avLst/>
          </a:prstGeom>
        </p:spPr>
        <p:txBody>
          <a:bodyPr/>
          <a:lstStyle>
            <a:lvl1pPr defTabSz="385572">
              <a:defRPr spc="-128" sz="12870">
                <a:solidFill>
                  <a:schemeClr val="accent4"/>
                </a:solidFill>
                <a:latin typeface="Anton Regular"/>
                <a:ea typeface="Anton Regular"/>
                <a:cs typeface="Anton Regular"/>
                <a:sym typeface="Anton Regular"/>
              </a:defRPr>
            </a:lvl1pPr>
          </a:lstStyle>
          <a:p>
            <a:pPr/>
            <a:r>
              <a:t>Executive leadership team</a:t>
            </a:r>
          </a:p>
        </p:txBody>
      </p:sp>
      <p:sp>
        <p:nvSpPr>
          <p:cNvPr id="380" name="LEADERSHIP TEAM"/>
          <p:cNvSpPr/>
          <p:nvPr/>
        </p:nvSpPr>
        <p:spPr>
          <a:xfrm>
            <a:off x="8717559" y="4527284"/>
            <a:ext cx="5195812" cy="5194992"/>
          </a:xfrm>
          <a:prstGeom prst="ellipse">
            <a:avLst/>
          </a:prstGeom>
          <a:solidFill>
            <a:schemeClr val="accent1"/>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lnSpc>
                <a:spcPct val="120000"/>
              </a:lnSpc>
              <a:defRPr cap="all" sz="3000">
                <a:latin typeface="Proxima Nova Extrabold"/>
                <a:ea typeface="Proxima Nova Extrabold"/>
                <a:cs typeface="Proxima Nova Extrabold"/>
                <a:sym typeface="Proxima Nova Extrabold"/>
              </a:defRPr>
            </a:lvl1pPr>
          </a:lstStyle>
          <a:p>
            <a:pPr/>
            <a:r>
              <a:t>LEADERSHIP TEAM</a:t>
            </a:r>
          </a:p>
        </p:txBody>
      </p:sp>
      <p:sp>
        <p:nvSpPr>
          <p:cNvPr id="381" name="MOSES"/>
          <p:cNvSpPr/>
          <p:nvPr/>
        </p:nvSpPr>
        <p:spPr>
          <a:xfrm>
            <a:off x="9898897" y="2915774"/>
            <a:ext cx="2833136" cy="2826411"/>
          </a:xfrm>
          <a:prstGeom prst="ellipse">
            <a:avLst/>
          </a:prstGeom>
          <a:solidFill>
            <a:schemeClr val="accent4"/>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lnSpc>
                <a:spcPct val="120000"/>
              </a:lnSpc>
              <a:defRPr cap="all" sz="3000">
                <a:latin typeface="Proxima Nova Extrabold"/>
                <a:ea typeface="Proxima Nova Extrabold"/>
                <a:cs typeface="Proxima Nova Extrabold"/>
                <a:sym typeface="Proxima Nova Extrabold"/>
              </a:defRPr>
            </a:lvl1pPr>
          </a:lstStyle>
          <a:p>
            <a:pPr/>
            <a:r>
              <a:t>MOSES</a:t>
            </a:r>
          </a:p>
        </p:txBody>
      </p:sp>
      <p:sp>
        <p:nvSpPr>
          <p:cNvPr id="382" name="HUR"/>
          <p:cNvSpPr/>
          <p:nvPr/>
        </p:nvSpPr>
        <p:spPr>
          <a:xfrm>
            <a:off x="7165893" y="7973815"/>
            <a:ext cx="2833137" cy="2826411"/>
          </a:xfrm>
          <a:prstGeom prst="ellipse">
            <a:avLst/>
          </a:prstGeom>
          <a:solidFill>
            <a:schemeClr val="accent4"/>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lnSpc>
                <a:spcPct val="120000"/>
              </a:lnSpc>
              <a:defRPr cap="all" sz="3000">
                <a:latin typeface="Proxima Nova Extrabold"/>
                <a:ea typeface="Proxima Nova Extrabold"/>
                <a:cs typeface="Proxima Nova Extrabold"/>
                <a:sym typeface="Proxima Nova Extrabold"/>
              </a:defRPr>
            </a:lvl1pPr>
          </a:lstStyle>
          <a:p>
            <a:pPr/>
            <a:r>
              <a:t>HUR</a:t>
            </a:r>
          </a:p>
        </p:txBody>
      </p:sp>
      <p:sp>
        <p:nvSpPr>
          <p:cNvPr id="383" name="AARON"/>
          <p:cNvSpPr/>
          <p:nvPr/>
        </p:nvSpPr>
        <p:spPr>
          <a:xfrm>
            <a:off x="12618418" y="7973815"/>
            <a:ext cx="2833136" cy="2826411"/>
          </a:xfrm>
          <a:prstGeom prst="ellipse">
            <a:avLst/>
          </a:prstGeom>
          <a:solidFill>
            <a:schemeClr val="accent4"/>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lnSpc>
                <a:spcPct val="120000"/>
              </a:lnSpc>
              <a:defRPr cap="all" sz="3000">
                <a:latin typeface="Proxima Nova Extrabold"/>
                <a:ea typeface="Proxima Nova Extrabold"/>
                <a:cs typeface="Proxima Nova Extrabold"/>
                <a:sym typeface="Proxima Nova Extrabold"/>
              </a:defRPr>
            </a:lvl1pPr>
          </a:lstStyle>
          <a:p>
            <a:pPr/>
            <a:r>
              <a:t>AARON</a:t>
            </a:r>
          </a:p>
        </p:txBody>
      </p:sp>
      <p:sp>
        <p:nvSpPr>
          <p:cNvPr id="384" name="Line"/>
          <p:cNvSpPr/>
          <p:nvPr/>
        </p:nvSpPr>
        <p:spPr>
          <a:xfrm flipH="1" flipV="1">
            <a:off x="12606644" y="7642007"/>
            <a:ext cx="843487" cy="1231617"/>
          </a:xfrm>
          <a:prstGeom prst="line">
            <a:avLst/>
          </a:prstGeom>
          <a:ln w="101600">
            <a:solidFill>
              <a:srgbClr val="000000"/>
            </a:solidFill>
            <a:miter lim="400000"/>
            <a:tailEnd type="triangle"/>
          </a:ln>
        </p:spPr>
        <p:txBody>
          <a:bodyPr lIns="50800" tIns="50800" rIns="50800" bIns="50800" anchor="ctr"/>
          <a:lstStyle/>
          <a:p>
            <a:pPr/>
          </a:p>
        </p:txBody>
      </p:sp>
      <p:sp>
        <p:nvSpPr>
          <p:cNvPr id="385" name="Line"/>
          <p:cNvSpPr/>
          <p:nvPr/>
        </p:nvSpPr>
        <p:spPr>
          <a:xfrm flipV="1">
            <a:off x="9421141" y="7643153"/>
            <a:ext cx="744795" cy="1230857"/>
          </a:xfrm>
          <a:prstGeom prst="line">
            <a:avLst/>
          </a:prstGeom>
          <a:ln w="101600">
            <a:solidFill>
              <a:srgbClr val="000000"/>
            </a:solidFill>
            <a:miter lim="400000"/>
            <a:tailEnd type="triangle"/>
          </a:ln>
        </p:spPr>
        <p:txBody>
          <a:bodyPr lIns="50800" tIns="50800" rIns="50800" bIns="50800" anchor="ctr"/>
          <a:lstStyle/>
          <a:p>
            <a:pPr/>
          </a:p>
        </p:txBody>
      </p:sp>
    </p:spTree>
  </p:cSld>
  <p:clrMapOvr>
    <a:masterClrMapping/>
  </p:clrMapOvr>
  <p:transition xmlns:p14="http://schemas.microsoft.com/office/powerpoint/2010/main" spd="med" advClick="1"/>
</p:sld>
</file>

<file path=ppt/slides/slide4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87" name="Executive leadership team"/>
          <p:cNvSpPr txBox="1"/>
          <p:nvPr>
            <p:ph type="title"/>
          </p:nvPr>
        </p:nvSpPr>
        <p:spPr>
          <a:xfrm>
            <a:off x="1219200" y="1219200"/>
            <a:ext cx="14190759" cy="2413131"/>
          </a:xfrm>
          <a:prstGeom prst="rect">
            <a:avLst/>
          </a:prstGeom>
        </p:spPr>
        <p:txBody>
          <a:bodyPr/>
          <a:lstStyle>
            <a:lvl1pPr defTabSz="627379">
              <a:defRPr spc="-106" sz="10640">
                <a:latin typeface="Anton Regular"/>
                <a:ea typeface="Anton Regular"/>
                <a:cs typeface="Anton Regular"/>
                <a:sym typeface="Anton Regular"/>
              </a:defRPr>
            </a:lvl1pPr>
          </a:lstStyle>
          <a:p>
            <a:pPr/>
            <a:r>
              <a:t>Executive leadership team</a:t>
            </a:r>
          </a:p>
        </p:txBody>
      </p:sp>
      <p:sp>
        <p:nvSpPr>
          <p:cNvPr id="388" name="Optimal leadership team has no more than 5 team members"/>
          <p:cNvSpPr txBox="1"/>
          <p:nvPr/>
        </p:nvSpPr>
        <p:spPr>
          <a:xfrm>
            <a:off x="13215804" y="6407911"/>
            <a:ext cx="9761182" cy="35306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lgn="l">
              <a:defRPr sz="7500">
                <a:latin typeface="Proxima Nova Extrabold"/>
                <a:ea typeface="Proxima Nova Extrabold"/>
                <a:cs typeface="Proxima Nova Extrabold"/>
                <a:sym typeface="Proxima Nova Extrabold"/>
              </a:defRPr>
            </a:lvl1pPr>
          </a:lstStyle>
          <a:p>
            <a:pPr/>
            <a:r>
              <a:t>Optimal leadership team has no more than 5 team members</a:t>
            </a:r>
          </a:p>
        </p:txBody>
      </p:sp>
      <p:pic>
        <p:nvPicPr>
          <p:cNvPr id="389" name="Screenshot 2023-02-23 at 2.36.21 PM.png" descr="Screenshot 2023-02-23 at 2.36.21 PM.png"/>
          <p:cNvPicPr>
            <a:picLocks noChangeAspect="1"/>
          </p:cNvPicPr>
          <p:nvPr/>
        </p:nvPicPr>
        <p:blipFill>
          <a:blip r:embed="rId3">
            <a:extLst/>
          </a:blip>
          <a:stretch>
            <a:fillRect/>
          </a:stretch>
        </p:blipFill>
        <p:spPr>
          <a:xfrm>
            <a:off x="3159621" y="3365000"/>
            <a:ext cx="8827384" cy="9616423"/>
          </a:xfrm>
          <a:prstGeom prst="rect">
            <a:avLst/>
          </a:prstGeom>
          <a:ln w="12700">
            <a:miter lim="400000"/>
          </a:ln>
        </p:spPr>
      </p:pic>
    </p:spTree>
  </p:cSld>
  <p:clrMapOvr>
    <a:masterClrMapping/>
  </p:clrMapOvr>
  <p:transition xmlns:p14="http://schemas.microsoft.com/office/powerpoint/2010/main" spd="med" advClick="1"/>
</p:sld>
</file>

<file path=ppt/slides/slide4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393" name="Screenshot 2023-02-23 at 2.36.52 PM.png" descr="Screenshot 2023-02-23 at 2.36.52 PM.png"/>
          <p:cNvPicPr>
            <a:picLocks noChangeAspect="1"/>
          </p:cNvPicPr>
          <p:nvPr/>
        </p:nvPicPr>
        <p:blipFill>
          <a:blip r:embed="rId2">
            <a:extLst/>
          </a:blip>
          <a:stretch>
            <a:fillRect/>
          </a:stretch>
        </p:blipFill>
        <p:spPr>
          <a:xfrm>
            <a:off x="2213145" y="3332939"/>
            <a:ext cx="20415673" cy="9771201"/>
          </a:xfrm>
          <a:prstGeom prst="rect">
            <a:avLst/>
          </a:prstGeom>
          <a:ln w="12700">
            <a:miter lim="400000"/>
          </a:ln>
        </p:spPr>
      </p:pic>
      <p:sp>
        <p:nvSpPr>
          <p:cNvPr id="394" name="Executive leadership team"/>
          <p:cNvSpPr txBox="1"/>
          <p:nvPr/>
        </p:nvSpPr>
        <p:spPr>
          <a:xfrm>
            <a:off x="1346200" y="1346200"/>
            <a:ext cx="14190759" cy="241313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lvl1pPr algn="l" defTabSz="627379">
              <a:lnSpc>
                <a:spcPct val="70000"/>
              </a:lnSpc>
              <a:defRPr cap="all" spc="-106" sz="10640">
                <a:solidFill>
                  <a:srgbClr val="00BFF3"/>
                </a:solidFill>
                <a:latin typeface="Anton Regular"/>
                <a:ea typeface="Anton Regular"/>
                <a:cs typeface="Anton Regular"/>
                <a:sym typeface="Anton Regular"/>
              </a:defRPr>
            </a:lvl1pPr>
          </a:lstStyle>
          <a:p>
            <a:pPr/>
            <a:r>
              <a:t>Executive leadership team</a:t>
            </a:r>
          </a:p>
        </p:txBody>
      </p:sp>
    </p:spTree>
  </p:cSld>
  <p:clrMapOvr>
    <a:masterClrMapping/>
  </p:clrMapOvr>
  <p:transition xmlns:p14="http://schemas.microsoft.com/office/powerpoint/2010/main" spd="med" advClick="1"/>
</p:sld>
</file>

<file path=ppt/slides/slide4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96" name="Rectangle"/>
          <p:cNvSpPr/>
          <p:nvPr/>
        </p:nvSpPr>
        <p:spPr>
          <a:xfrm>
            <a:off x="-44234" y="10556067"/>
            <a:ext cx="24472468" cy="1595568"/>
          </a:xfrm>
          <a:prstGeom prst="rect">
            <a:avLst/>
          </a:prstGeom>
          <a:solidFill>
            <a:srgbClr val="D6D5D5"/>
          </a:solidFill>
          <a:ln w="12700">
            <a:miter lim="400000"/>
          </a:ln>
        </p:spPr>
        <p:txBody>
          <a:bodyPr lIns="50800" tIns="50800" rIns="50800" bIns="50800" anchor="ctr"/>
          <a:lstStyle/>
          <a:p>
            <a:pPr>
              <a:lnSpc>
                <a:spcPct val="120000"/>
              </a:lnSpc>
              <a:defRPr cap="all" sz="3000">
                <a:solidFill>
                  <a:srgbClr val="FFFFFF"/>
                </a:solidFill>
                <a:latin typeface="Proxima Nova Extrabold"/>
                <a:ea typeface="Proxima Nova Extrabold"/>
                <a:cs typeface="Proxima Nova Extrabold"/>
                <a:sym typeface="Proxima Nova Extrabold"/>
              </a:defRPr>
            </a:pPr>
          </a:p>
        </p:txBody>
      </p:sp>
      <p:sp>
        <p:nvSpPr>
          <p:cNvPr id="397" name="Rectangle"/>
          <p:cNvSpPr/>
          <p:nvPr/>
        </p:nvSpPr>
        <p:spPr>
          <a:xfrm>
            <a:off x="-44234" y="5771761"/>
            <a:ext cx="24472468" cy="1595568"/>
          </a:xfrm>
          <a:prstGeom prst="rect">
            <a:avLst/>
          </a:prstGeom>
          <a:solidFill>
            <a:srgbClr val="D6D5D5"/>
          </a:solidFill>
          <a:ln w="12700">
            <a:miter lim="400000"/>
          </a:ln>
        </p:spPr>
        <p:txBody>
          <a:bodyPr lIns="50800" tIns="50800" rIns="50800" bIns="50800" anchor="ctr"/>
          <a:lstStyle/>
          <a:p>
            <a:pPr>
              <a:lnSpc>
                <a:spcPct val="120000"/>
              </a:lnSpc>
              <a:defRPr cap="all" sz="3000">
                <a:solidFill>
                  <a:srgbClr val="FFFFFF"/>
                </a:solidFill>
                <a:latin typeface="Proxima Nova Extrabold"/>
                <a:ea typeface="Proxima Nova Extrabold"/>
                <a:cs typeface="Proxima Nova Extrabold"/>
                <a:sym typeface="Proxima Nova Extrabold"/>
              </a:defRPr>
            </a:pPr>
          </a:p>
        </p:txBody>
      </p:sp>
      <p:sp>
        <p:nvSpPr>
          <p:cNvPr id="398" name="Rectangle"/>
          <p:cNvSpPr/>
          <p:nvPr/>
        </p:nvSpPr>
        <p:spPr>
          <a:xfrm>
            <a:off x="-44234" y="8196038"/>
            <a:ext cx="24472468" cy="1595568"/>
          </a:xfrm>
          <a:prstGeom prst="rect">
            <a:avLst/>
          </a:prstGeom>
          <a:solidFill>
            <a:srgbClr val="D6D5D5"/>
          </a:solidFill>
          <a:ln w="12700">
            <a:miter lim="400000"/>
          </a:ln>
        </p:spPr>
        <p:txBody>
          <a:bodyPr lIns="50800" tIns="50800" rIns="50800" bIns="50800" anchor="ctr"/>
          <a:lstStyle/>
          <a:p>
            <a:pPr>
              <a:lnSpc>
                <a:spcPct val="120000"/>
              </a:lnSpc>
              <a:defRPr cap="all" sz="3000">
                <a:solidFill>
                  <a:srgbClr val="FFFFFF"/>
                </a:solidFill>
                <a:latin typeface="Proxima Nova Extrabold"/>
                <a:ea typeface="Proxima Nova Extrabold"/>
                <a:cs typeface="Proxima Nova Extrabold"/>
                <a:sym typeface="Proxima Nova Extrabold"/>
              </a:defRPr>
            </a:pPr>
          </a:p>
        </p:txBody>
      </p:sp>
      <p:sp>
        <p:nvSpPr>
          <p:cNvPr id="399" name="Kinds of teams"/>
          <p:cNvSpPr txBox="1"/>
          <p:nvPr>
            <p:ph type="title"/>
          </p:nvPr>
        </p:nvSpPr>
        <p:spPr>
          <a:prstGeom prst="rect">
            <a:avLst/>
          </a:prstGeom>
        </p:spPr>
        <p:txBody>
          <a:bodyPr/>
          <a:lstStyle>
            <a:lvl1pPr defTabSz="676909">
              <a:defRPr spc="-114" sz="11480">
                <a:latin typeface="Anton Regular"/>
                <a:ea typeface="Anton Regular"/>
                <a:cs typeface="Anton Regular"/>
                <a:sym typeface="Anton Regular"/>
              </a:defRPr>
            </a:lvl1pPr>
          </a:lstStyle>
          <a:p>
            <a:pPr/>
            <a:r>
              <a:t>Kinds of teams</a:t>
            </a:r>
          </a:p>
        </p:txBody>
      </p:sp>
      <p:sp>
        <p:nvSpPr>
          <p:cNvPr id="400" name="ELT"/>
          <p:cNvSpPr txBox="1"/>
          <p:nvPr/>
        </p:nvSpPr>
        <p:spPr>
          <a:xfrm>
            <a:off x="2078672" y="5851994"/>
            <a:ext cx="1130730" cy="14351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a:lnSpc>
                <a:spcPct val="70000"/>
              </a:lnSpc>
              <a:defRPr cap="all" spc="-70" sz="7000">
                <a:latin typeface="Anton Regular"/>
                <a:ea typeface="Anton Regular"/>
                <a:cs typeface="Anton Regular"/>
                <a:sym typeface="Anton Regular"/>
              </a:defRPr>
            </a:lvl1pPr>
          </a:lstStyle>
          <a:p>
            <a:pPr/>
            <a:r>
              <a:t>ELT</a:t>
            </a:r>
          </a:p>
        </p:txBody>
      </p:sp>
      <p:sp>
        <p:nvSpPr>
          <p:cNvPr id="401" name="BUILDING TEAM"/>
          <p:cNvSpPr txBox="1"/>
          <p:nvPr/>
        </p:nvSpPr>
        <p:spPr>
          <a:xfrm>
            <a:off x="176915" y="8247273"/>
            <a:ext cx="4934244" cy="14351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a:lnSpc>
                <a:spcPct val="70000"/>
              </a:lnSpc>
              <a:defRPr cap="all" spc="-70" sz="7000">
                <a:latin typeface="Anton Regular"/>
                <a:ea typeface="Anton Regular"/>
                <a:cs typeface="Anton Regular"/>
                <a:sym typeface="Anton Regular"/>
              </a:defRPr>
            </a:lvl1pPr>
          </a:lstStyle>
          <a:p>
            <a:pPr/>
            <a:r>
              <a:t>BUILDING TEAM</a:t>
            </a:r>
          </a:p>
        </p:txBody>
      </p:sp>
      <p:sp>
        <p:nvSpPr>
          <p:cNvPr id="402" name="FUNCTIONING TEAM"/>
          <p:cNvSpPr txBox="1"/>
          <p:nvPr/>
        </p:nvSpPr>
        <p:spPr>
          <a:xfrm>
            <a:off x="307234" y="10801400"/>
            <a:ext cx="4673606" cy="11049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a:lnSpc>
                <a:spcPct val="70000"/>
              </a:lnSpc>
              <a:defRPr cap="all" spc="-52" sz="5300">
                <a:latin typeface="Anton Regular"/>
                <a:ea typeface="Anton Regular"/>
                <a:cs typeface="Anton Regular"/>
                <a:sym typeface="Anton Regular"/>
              </a:defRPr>
            </a:lvl1pPr>
          </a:lstStyle>
          <a:p>
            <a:pPr/>
            <a:r>
              <a:t>FUNCTIONING TEAM</a:t>
            </a:r>
          </a:p>
        </p:txBody>
      </p:sp>
      <p:pic>
        <p:nvPicPr>
          <p:cNvPr id="403" name="Untitled design (7).png" descr="Untitled design (7).png"/>
          <p:cNvPicPr>
            <a:picLocks noChangeAspect="1"/>
          </p:cNvPicPr>
          <p:nvPr/>
        </p:nvPicPr>
        <p:blipFill>
          <a:blip r:embed="rId2">
            <a:extLst/>
          </a:blip>
          <a:srcRect l="0" t="3561" r="0" b="3561"/>
          <a:stretch>
            <a:fillRect/>
          </a:stretch>
        </p:blipFill>
        <p:spPr>
          <a:xfrm>
            <a:off x="6285484" y="3257856"/>
            <a:ext cx="17384986" cy="9082461"/>
          </a:xfrm>
          <a:prstGeom prst="rect">
            <a:avLst/>
          </a:prstGeom>
          <a:ln w="12700">
            <a:miter lim="400000"/>
          </a:ln>
        </p:spPr>
      </p:pic>
      <p:pic>
        <p:nvPicPr>
          <p:cNvPr id="404" name="Screenshot 2023-02-24 at 2.22.55 PM.png" descr="Screenshot 2023-02-24 at 2.22.55 PM.png"/>
          <p:cNvPicPr>
            <a:picLocks noChangeAspect="1"/>
          </p:cNvPicPr>
          <p:nvPr/>
        </p:nvPicPr>
        <p:blipFill>
          <a:blip r:embed="rId3">
            <a:extLst/>
          </a:blip>
          <a:stretch>
            <a:fillRect/>
          </a:stretch>
        </p:blipFill>
        <p:spPr>
          <a:xfrm>
            <a:off x="7046494" y="8247273"/>
            <a:ext cx="2890417" cy="1242372"/>
          </a:xfrm>
          <a:prstGeom prst="rect">
            <a:avLst/>
          </a:prstGeom>
          <a:ln w="12700">
            <a:miter lim="400000"/>
          </a:ln>
        </p:spPr>
      </p:pic>
      <p:pic>
        <p:nvPicPr>
          <p:cNvPr id="405" name="Screenshot 2023-02-24 at 2.23.15 PM.png" descr="Screenshot 2023-02-24 at 2.23.15 PM.png"/>
          <p:cNvPicPr>
            <a:picLocks noChangeAspect="1"/>
          </p:cNvPicPr>
          <p:nvPr/>
        </p:nvPicPr>
        <p:blipFill>
          <a:blip r:embed="rId4">
            <a:extLst/>
          </a:blip>
          <a:stretch>
            <a:fillRect/>
          </a:stretch>
        </p:blipFill>
        <p:spPr>
          <a:xfrm>
            <a:off x="13534493" y="8247273"/>
            <a:ext cx="2915771" cy="1242372"/>
          </a:xfrm>
          <a:prstGeom prst="rect">
            <a:avLst/>
          </a:prstGeom>
          <a:ln w="12700">
            <a:miter lim="400000"/>
          </a:ln>
        </p:spPr>
      </p:pic>
      <p:pic>
        <p:nvPicPr>
          <p:cNvPr id="406" name="Screenshot 2023-02-24 at 2.23.36 PM.png" descr="Screenshot 2023-02-24 at 2.23.36 PM.png"/>
          <p:cNvPicPr>
            <a:picLocks noChangeAspect="1"/>
          </p:cNvPicPr>
          <p:nvPr/>
        </p:nvPicPr>
        <p:blipFill>
          <a:blip r:embed="rId5">
            <a:extLst/>
          </a:blip>
          <a:stretch>
            <a:fillRect/>
          </a:stretch>
        </p:blipFill>
        <p:spPr>
          <a:xfrm>
            <a:off x="13949021" y="10700549"/>
            <a:ext cx="2044737" cy="1242372"/>
          </a:xfrm>
          <a:prstGeom prst="rect">
            <a:avLst/>
          </a:prstGeom>
          <a:ln w="12700">
            <a:miter lim="400000"/>
          </a:ln>
        </p:spPr>
      </p:pic>
      <p:pic>
        <p:nvPicPr>
          <p:cNvPr id="407" name="Screenshot 2023-02-24 at 2.23.54 PM.png" descr="Screenshot 2023-02-24 at 2.23.54 PM.png"/>
          <p:cNvPicPr>
            <a:picLocks noChangeAspect="1"/>
          </p:cNvPicPr>
          <p:nvPr/>
        </p:nvPicPr>
        <p:blipFill>
          <a:blip r:embed="rId6">
            <a:extLst/>
          </a:blip>
          <a:stretch>
            <a:fillRect/>
          </a:stretch>
        </p:blipFill>
        <p:spPr>
          <a:xfrm>
            <a:off x="6541520" y="10700549"/>
            <a:ext cx="2044737" cy="1201283"/>
          </a:xfrm>
          <a:prstGeom prst="rect">
            <a:avLst/>
          </a:prstGeom>
          <a:ln w="12700">
            <a:miter lim="400000"/>
          </a:ln>
        </p:spPr>
      </p:pic>
      <p:pic>
        <p:nvPicPr>
          <p:cNvPr id="408" name="Screenshot 2023-02-24 at 2.23.36 PM.png" descr="Screenshot 2023-02-24 at 2.23.36 PM.png"/>
          <p:cNvPicPr>
            <a:picLocks noChangeAspect="1"/>
          </p:cNvPicPr>
          <p:nvPr/>
        </p:nvPicPr>
        <p:blipFill>
          <a:blip r:embed="rId5">
            <a:extLst/>
          </a:blip>
          <a:stretch>
            <a:fillRect/>
          </a:stretch>
        </p:blipFill>
        <p:spPr>
          <a:xfrm>
            <a:off x="11487224" y="10732665"/>
            <a:ext cx="2044737" cy="1242372"/>
          </a:xfrm>
          <a:prstGeom prst="rect">
            <a:avLst/>
          </a:prstGeom>
          <a:ln w="12700">
            <a:miter lim="400000"/>
          </a:ln>
        </p:spPr>
      </p:pic>
      <p:pic>
        <p:nvPicPr>
          <p:cNvPr id="409" name="Screenshot 2023-02-24 at 2.23.36 PM.png" descr="Screenshot 2023-02-24 at 2.23.36 PM.png"/>
          <p:cNvPicPr>
            <a:picLocks noChangeAspect="1"/>
          </p:cNvPicPr>
          <p:nvPr/>
        </p:nvPicPr>
        <p:blipFill>
          <a:blip r:embed="rId5">
            <a:extLst/>
          </a:blip>
          <a:stretch>
            <a:fillRect/>
          </a:stretch>
        </p:blipFill>
        <p:spPr>
          <a:xfrm>
            <a:off x="18908442" y="10680004"/>
            <a:ext cx="2044738" cy="1242373"/>
          </a:xfrm>
          <a:prstGeom prst="rect">
            <a:avLst/>
          </a:prstGeom>
          <a:ln w="12700">
            <a:miter lim="400000"/>
          </a:ln>
        </p:spPr>
      </p:pic>
    </p:spTree>
  </p:cSld>
  <p:clrMapOvr>
    <a:masterClrMapping/>
  </p:clrMapOvr>
  <p:transition xmlns:p14="http://schemas.microsoft.com/office/powerpoint/2010/main" spd="med" advClick="1"/>
</p:sld>
</file>

<file path=ppt/slides/slide4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rgbClr val="D6EBEE"/>
        </a:solidFill>
      </p:bgPr>
    </p:bg>
    <p:spTree>
      <p:nvGrpSpPr>
        <p:cNvPr id="1" name=""/>
        <p:cNvGrpSpPr/>
        <p:nvPr/>
      </p:nvGrpSpPr>
      <p:grpSpPr>
        <a:xfrm>
          <a:off x="0" y="0"/>
          <a:ext cx="0" cy="0"/>
          <a:chOff x="0" y="0"/>
          <a:chExt cx="0" cy="0"/>
        </a:xfrm>
      </p:grpSpPr>
      <p:sp>
        <p:nvSpPr>
          <p:cNvPr id="411" name="GOD SENDS PEOPLE YOUR WAY"/>
          <p:cNvSpPr txBox="1"/>
          <p:nvPr>
            <p:ph type="body" sz="quarter" idx="1"/>
          </p:nvPr>
        </p:nvSpPr>
        <p:spPr>
          <a:xfrm>
            <a:off x="17522866" y="4158334"/>
            <a:ext cx="5652014" cy="3675466"/>
          </a:xfrm>
          <a:prstGeom prst="rect">
            <a:avLst/>
          </a:prstGeom>
        </p:spPr>
        <p:txBody>
          <a:bodyPr/>
          <a:lstStyle>
            <a:lvl1pPr defTabSz="449833">
              <a:defRPr spc="-77" sz="7700">
                <a:solidFill>
                  <a:srgbClr val="000000"/>
                </a:solidFill>
                <a:latin typeface="Proxima Nova Extrabold"/>
                <a:ea typeface="Proxima Nova Extrabold"/>
                <a:cs typeface="Proxima Nova Extrabold"/>
                <a:sym typeface="Proxima Nova Extrabold"/>
              </a:defRPr>
            </a:lvl1pPr>
          </a:lstStyle>
          <a:p>
            <a:pPr/>
            <a:r>
              <a:t>GOD SENDS PEOPLE YOUR WAY</a:t>
            </a:r>
          </a:p>
        </p:txBody>
      </p:sp>
      <p:pic>
        <p:nvPicPr>
          <p:cNvPr id="412" name="1 (24).png" descr="1 (24).png"/>
          <p:cNvPicPr>
            <a:picLocks noChangeAspect="1"/>
          </p:cNvPicPr>
          <p:nvPr>
            <p:ph type="pic" idx="21"/>
          </p:nvPr>
        </p:nvPicPr>
        <p:blipFill>
          <a:blip r:embed="rId2">
            <a:extLst/>
          </a:blip>
          <a:srcRect l="8333" t="0" r="8333" b="0"/>
          <a:stretch>
            <a:fillRect/>
          </a:stretch>
        </p:blipFill>
        <p:spPr>
          <a:xfrm>
            <a:off x="1959292" y="884912"/>
            <a:ext cx="15143871" cy="10222113"/>
          </a:xfrm>
          <a:prstGeom prst="rect">
            <a:avLst/>
          </a:prstGeom>
        </p:spPr>
      </p:pic>
      <p:sp>
        <p:nvSpPr>
          <p:cNvPr id="413" name="The Timothy Process"/>
          <p:cNvSpPr txBox="1"/>
          <p:nvPr>
            <p:ph type="title"/>
          </p:nvPr>
        </p:nvSpPr>
        <p:spPr>
          <a:xfrm>
            <a:off x="641270" y="7925002"/>
            <a:ext cx="17780001" cy="5651592"/>
          </a:xfrm>
          <a:prstGeom prst="rect">
            <a:avLst/>
          </a:prstGeom>
        </p:spPr>
        <p:txBody>
          <a:bodyPr/>
          <a:lstStyle/>
          <a:p>
            <a:pPr defTabSz="461518">
              <a:defRPr spc="-173" sz="17380">
                <a:solidFill>
                  <a:srgbClr val="F2607A"/>
                </a:solidFill>
                <a:latin typeface="Anton Regular"/>
                <a:ea typeface="Anton Regular"/>
                <a:cs typeface="Anton Regular"/>
                <a:sym typeface="Anton Regular"/>
              </a:defRPr>
            </a:pPr>
            <a:r>
              <a:t>The </a:t>
            </a:r>
            <a:r>
              <a:rPr spc="-172" sz="17222"/>
              <a:t>Timothy</a:t>
            </a:r>
            <a:r>
              <a:t> Process</a:t>
            </a:r>
          </a:p>
        </p:txBody>
      </p:sp>
      <p:sp>
        <p:nvSpPr>
          <p:cNvPr id="414" name="Male"/>
          <p:cNvSpPr/>
          <p:nvPr/>
        </p:nvSpPr>
        <p:spPr>
          <a:xfrm>
            <a:off x="3155806" y="252697"/>
            <a:ext cx="328432" cy="886215"/>
          </a:xfrm>
          <a:custGeom>
            <a:avLst/>
            <a:gdLst/>
            <a:ahLst/>
            <a:cxnLst>
              <a:cxn ang="0">
                <a:pos x="wd2" y="hd2"/>
              </a:cxn>
              <a:cxn ang="5400000">
                <a:pos x="wd2" y="hd2"/>
              </a:cxn>
              <a:cxn ang="10800000">
                <a:pos x="wd2" y="hd2"/>
              </a:cxn>
              <a:cxn ang="16200000">
                <a:pos x="wd2" y="hd2"/>
              </a:cxn>
            </a:cxnLst>
            <a:rect l="0" t="0" r="r" b="b"/>
            <a:pathLst>
              <a:path w="21547" h="21600" fill="norm" stroke="1"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000000"/>
          </a:solidFill>
          <a:ln w="12700">
            <a:miter lim="400000"/>
          </a:ln>
        </p:spPr>
        <p:txBody>
          <a:bodyPr lIns="50800" tIns="50800" rIns="50800" bIns="50800" anchor="ctr"/>
          <a:lstStyle/>
          <a:p>
            <a:pPr>
              <a:lnSpc>
                <a:spcPct val="120000"/>
              </a:lnSpc>
              <a:defRPr cap="all" sz="3000">
                <a:solidFill>
                  <a:srgbClr val="FFFFFF"/>
                </a:solidFill>
                <a:latin typeface="Proxima Nova Extrabold"/>
                <a:ea typeface="Proxima Nova Extrabold"/>
                <a:cs typeface="Proxima Nova Extrabold"/>
                <a:sym typeface="Proxima Nova Extrabold"/>
              </a:defRPr>
            </a:pPr>
          </a:p>
        </p:txBody>
      </p:sp>
      <p:sp>
        <p:nvSpPr>
          <p:cNvPr id="415" name="Female"/>
          <p:cNvSpPr/>
          <p:nvPr/>
        </p:nvSpPr>
        <p:spPr>
          <a:xfrm>
            <a:off x="3660334" y="273772"/>
            <a:ext cx="381613" cy="844065"/>
          </a:xfrm>
          <a:custGeom>
            <a:avLst/>
            <a:gdLst/>
            <a:ahLst/>
            <a:cxnLst>
              <a:cxn ang="0">
                <a:pos x="wd2" y="hd2"/>
              </a:cxn>
              <a:cxn ang="5400000">
                <a:pos x="wd2" y="hd2"/>
              </a:cxn>
              <a:cxn ang="10800000">
                <a:pos x="wd2" y="hd2"/>
              </a:cxn>
              <a:cxn ang="16200000">
                <a:pos x="wd2" y="hd2"/>
              </a:cxn>
            </a:cxnLst>
            <a:rect l="0" t="0" r="r" b="b"/>
            <a:pathLst>
              <a:path w="21297" h="21600" fill="norm" stroke="1" extrusionOk="0">
                <a:moveTo>
                  <a:pt x="10652" y="0"/>
                </a:moveTo>
                <a:cubicBezTo>
                  <a:pt x="9610" y="0"/>
                  <a:pt x="8570" y="182"/>
                  <a:pt x="7774" y="547"/>
                </a:cubicBezTo>
                <a:cubicBezTo>
                  <a:pt x="6184" y="1276"/>
                  <a:pt x="6184" y="2458"/>
                  <a:pt x="7774" y="3188"/>
                </a:cubicBezTo>
                <a:cubicBezTo>
                  <a:pt x="9365" y="3917"/>
                  <a:pt x="11943" y="3917"/>
                  <a:pt x="13534" y="3188"/>
                </a:cubicBezTo>
                <a:cubicBezTo>
                  <a:pt x="15124" y="2458"/>
                  <a:pt x="15124" y="1276"/>
                  <a:pt x="13534" y="547"/>
                </a:cubicBezTo>
                <a:cubicBezTo>
                  <a:pt x="12738" y="182"/>
                  <a:pt x="11695" y="0"/>
                  <a:pt x="10652" y="0"/>
                </a:cubicBezTo>
                <a:close/>
                <a:moveTo>
                  <a:pt x="7859" y="4109"/>
                </a:moveTo>
                <a:cubicBezTo>
                  <a:pt x="5671" y="4109"/>
                  <a:pt x="4499" y="4934"/>
                  <a:pt x="4153" y="5420"/>
                </a:cubicBezTo>
                <a:lnTo>
                  <a:pt x="50" y="11877"/>
                </a:lnTo>
                <a:cubicBezTo>
                  <a:pt x="-150" y="12205"/>
                  <a:pt x="268" y="12546"/>
                  <a:pt x="985" y="12638"/>
                </a:cubicBezTo>
                <a:cubicBezTo>
                  <a:pt x="1106" y="12653"/>
                  <a:pt x="1229" y="12661"/>
                  <a:pt x="1349" y="12661"/>
                </a:cubicBezTo>
                <a:cubicBezTo>
                  <a:pt x="1938" y="12661"/>
                  <a:pt x="2478" y="12482"/>
                  <a:pt x="2644" y="12209"/>
                </a:cubicBezTo>
                <a:lnTo>
                  <a:pt x="6269" y="6537"/>
                </a:lnTo>
                <a:lnTo>
                  <a:pt x="6994" y="6537"/>
                </a:lnTo>
                <a:cubicBezTo>
                  <a:pt x="6989" y="6544"/>
                  <a:pt x="6983" y="6551"/>
                  <a:pt x="6979" y="6558"/>
                </a:cubicBezTo>
                <a:lnTo>
                  <a:pt x="2405" y="14438"/>
                </a:lnTo>
                <a:cubicBezTo>
                  <a:pt x="2329" y="14570"/>
                  <a:pt x="2507" y="14676"/>
                  <a:pt x="2803" y="14676"/>
                </a:cubicBezTo>
                <a:lnTo>
                  <a:pt x="6067" y="14676"/>
                </a:lnTo>
                <a:lnTo>
                  <a:pt x="6067" y="20674"/>
                </a:lnTo>
                <a:cubicBezTo>
                  <a:pt x="6067" y="21185"/>
                  <a:pt x="6972" y="21600"/>
                  <a:pt x="8087" y="21600"/>
                </a:cubicBezTo>
                <a:cubicBezTo>
                  <a:pt x="9203" y="21600"/>
                  <a:pt x="10104" y="21185"/>
                  <a:pt x="10104" y="20674"/>
                </a:cubicBezTo>
                <a:lnTo>
                  <a:pt x="10104" y="14676"/>
                </a:lnTo>
                <a:cubicBezTo>
                  <a:pt x="10326" y="14676"/>
                  <a:pt x="10531" y="14676"/>
                  <a:pt x="10608" y="14676"/>
                </a:cubicBezTo>
                <a:cubicBezTo>
                  <a:pt x="10695" y="14676"/>
                  <a:pt x="10945" y="14676"/>
                  <a:pt x="11201" y="14676"/>
                </a:cubicBezTo>
                <a:lnTo>
                  <a:pt x="11201" y="20674"/>
                </a:lnTo>
                <a:cubicBezTo>
                  <a:pt x="11201" y="21185"/>
                  <a:pt x="12105" y="21600"/>
                  <a:pt x="13221" y="21600"/>
                </a:cubicBezTo>
                <a:cubicBezTo>
                  <a:pt x="14337" y="21600"/>
                  <a:pt x="15238" y="21185"/>
                  <a:pt x="15238" y="20674"/>
                </a:cubicBezTo>
                <a:lnTo>
                  <a:pt x="15238" y="14676"/>
                </a:lnTo>
                <a:lnTo>
                  <a:pt x="18410" y="14676"/>
                </a:lnTo>
                <a:cubicBezTo>
                  <a:pt x="18706" y="14676"/>
                  <a:pt x="18887" y="14570"/>
                  <a:pt x="18811" y="14438"/>
                </a:cubicBezTo>
                <a:lnTo>
                  <a:pt x="14237" y="6558"/>
                </a:lnTo>
                <a:cubicBezTo>
                  <a:pt x="14233" y="6551"/>
                  <a:pt x="14227" y="6544"/>
                  <a:pt x="14222" y="6537"/>
                </a:cubicBezTo>
                <a:lnTo>
                  <a:pt x="14932" y="6537"/>
                </a:lnTo>
                <a:lnTo>
                  <a:pt x="18656" y="12192"/>
                </a:lnTo>
                <a:cubicBezTo>
                  <a:pt x="18827" y="12463"/>
                  <a:pt x="19364" y="12638"/>
                  <a:pt x="19948" y="12638"/>
                </a:cubicBezTo>
                <a:cubicBezTo>
                  <a:pt x="20072" y="12638"/>
                  <a:pt x="20199" y="12631"/>
                  <a:pt x="20324" y="12614"/>
                </a:cubicBezTo>
                <a:cubicBezTo>
                  <a:pt x="21038" y="12519"/>
                  <a:pt x="21450" y="12177"/>
                  <a:pt x="21244" y="11850"/>
                </a:cubicBezTo>
                <a:lnTo>
                  <a:pt x="17037" y="5432"/>
                </a:lnTo>
                <a:lnTo>
                  <a:pt x="17022" y="5407"/>
                </a:lnTo>
                <a:cubicBezTo>
                  <a:pt x="16669" y="4924"/>
                  <a:pt x="15494" y="4112"/>
                  <a:pt x="13328" y="4112"/>
                </a:cubicBezTo>
                <a:cubicBezTo>
                  <a:pt x="13316" y="4112"/>
                  <a:pt x="13303" y="4112"/>
                  <a:pt x="13291" y="4112"/>
                </a:cubicBezTo>
                <a:lnTo>
                  <a:pt x="12768" y="4114"/>
                </a:lnTo>
                <a:cubicBezTo>
                  <a:pt x="12732" y="4113"/>
                  <a:pt x="12698" y="4109"/>
                  <a:pt x="12662" y="4109"/>
                </a:cubicBezTo>
                <a:lnTo>
                  <a:pt x="7859" y="4109"/>
                </a:lnTo>
                <a:close/>
              </a:path>
            </a:pathLst>
          </a:custGeom>
          <a:solidFill>
            <a:srgbClr val="000000"/>
          </a:solidFill>
          <a:ln w="12700">
            <a:miter lim="400000"/>
          </a:ln>
        </p:spPr>
        <p:txBody>
          <a:bodyPr lIns="50800" tIns="50800" rIns="50800" bIns="50800" anchor="ctr"/>
          <a:lstStyle/>
          <a:p>
            <a:pPr>
              <a:lnSpc>
                <a:spcPct val="120000"/>
              </a:lnSpc>
              <a:defRPr cap="all" sz="3000">
                <a:solidFill>
                  <a:srgbClr val="FFFFFF"/>
                </a:solidFill>
                <a:latin typeface="Proxima Nova Extrabold"/>
                <a:ea typeface="Proxima Nova Extrabold"/>
                <a:cs typeface="Proxima Nova Extrabold"/>
                <a:sym typeface="Proxima Nova Extrabold"/>
              </a:defRPr>
            </a:pPr>
          </a:p>
        </p:txBody>
      </p:sp>
      <p:sp>
        <p:nvSpPr>
          <p:cNvPr id="416" name="Star"/>
          <p:cNvSpPr/>
          <p:nvPr/>
        </p:nvSpPr>
        <p:spPr>
          <a:xfrm>
            <a:off x="6851061" y="2822851"/>
            <a:ext cx="1901134" cy="1464804"/>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0800" y="0"/>
                </a:moveTo>
                <a:lnTo>
                  <a:pt x="13444" y="1927"/>
                </a:lnTo>
                <a:lnTo>
                  <a:pt x="16699" y="1750"/>
                </a:lnTo>
                <a:lnTo>
                  <a:pt x="17892" y="4815"/>
                </a:lnTo>
                <a:lnTo>
                  <a:pt x="20725" y="6444"/>
                </a:lnTo>
                <a:lnTo>
                  <a:pt x="20088" y="9674"/>
                </a:lnTo>
                <a:lnTo>
                  <a:pt x="21600" y="12592"/>
                </a:lnTo>
                <a:lnTo>
                  <a:pt x="19336" y="14962"/>
                </a:lnTo>
                <a:lnTo>
                  <a:pt x="19046" y="18242"/>
                </a:lnTo>
                <a:lnTo>
                  <a:pt x="15873" y="18999"/>
                </a:lnTo>
                <a:lnTo>
                  <a:pt x="13874" y="21600"/>
                </a:lnTo>
                <a:lnTo>
                  <a:pt x="10800" y="20504"/>
                </a:lnTo>
                <a:lnTo>
                  <a:pt x="7726" y="21600"/>
                </a:lnTo>
                <a:lnTo>
                  <a:pt x="5727" y="18999"/>
                </a:lnTo>
                <a:lnTo>
                  <a:pt x="2554" y="18242"/>
                </a:lnTo>
                <a:lnTo>
                  <a:pt x="2264" y="14962"/>
                </a:lnTo>
                <a:lnTo>
                  <a:pt x="0" y="12592"/>
                </a:lnTo>
                <a:lnTo>
                  <a:pt x="1512" y="9674"/>
                </a:lnTo>
                <a:lnTo>
                  <a:pt x="875" y="6444"/>
                </a:lnTo>
                <a:lnTo>
                  <a:pt x="3708" y="4815"/>
                </a:lnTo>
                <a:lnTo>
                  <a:pt x="4901" y="1750"/>
                </a:lnTo>
                <a:lnTo>
                  <a:pt x="8156" y="1927"/>
                </a:lnTo>
                <a:close/>
              </a:path>
            </a:pathLst>
          </a:custGeom>
          <a:solidFill>
            <a:schemeClr val="accent4"/>
          </a:solidFill>
          <a:ln w="12700">
            <a:miter lim="400000"/>
          </a:ln>
        </p:spPr>
        <p:txBody>
          <a:bodyPr lIns="50800" tIns="50800" rIns="50800" bIns="50800" anchor="ctr"/>
          <a:lstStyle/>
          <a:p>
            <a:pPr>
              <a:lnSpc>
                <a:spcPct val="120000"/>
              </a:lnSpc>
              <a:defRPr cap="all" sz="3000">
                <a:solidFill>
                  <a:schemeClr val="accent4">
                    <a:hueOff val="609139"/>
                    <a:lumOff val="16169"/>
                  </a:schemeClr>
                </a:solidFill>
                <a:latin typeface="Proxima Nova Extrabold"/>
                <a:ea typeface="Proxima Nova Extrabold"/>
                <a:cs typeface="Proxima Nova Extrabold"/>
                <a:sym typeface="Proxima Nova Extrabold"/>
              </a:defRPr>
            </a:pPr>
          </a:p>
        </p:txBody>
      </p:sp>
      <p:sp>
        <p:nvSpPr>
          <p:cNvPr id="417" name="Male"/>
          <p:cNvSpPr/>
          <p:nvPr/>
        </p:nvSpPr>
        <p:spPr>
          <a:xfrm>
            <a:off x="7375570" y="3116425"/>
            <a:ext cx="328433" cy="886215"/>
          </a:xfrm>
          <a:custGeom>
            <a:avLst/>
            <a:gdLst/>
            <a:ahLst/>
            <a:cxnLst>
              <a:cxn ang="0">
                <a:pos x="wd2" y="hd2"/>
              </a:cxn>
              <a:cxn ang="5400000">
                <a:pos x="wd2" y="hd2"/>
              </a:cxn>
              <a:cxn ang="10800000">
                <a:pos x="wd2" y="hd2"/>
              </a:cxn>
              <a:cxn ang="16200000">
                <a:pos x="wd2" y="hd2"/>
              </a:cxn>
            </a:cxnLst>
            <a:rect l="0" t="0" r="r" b="b"/>
            <a:pathLst>
              <a:path w="21547" h="21600" fill="norm" stroke="1"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000000"/>
          </a:solidFill>
          <a:ln w="12700">
            <a:miter lim="400000"/>
          </a:ln>
        </p:spPr>
        <p:txBody>
          <a:bodyPr lIns="50800" tIns="50800" rIns="50800" bIns="50800" anchor="ctr"/>
          <a:lstStyle/>
          <a:p>
            <a:pPr>
              <a:lnSpc>
                <a:spcPct val="120000"/>
              </a:lnSpc>
              <a:defRPr cap="all" sz="3000">
                <a:solidFill>
                  <a:srgbClr val="FFFFFF"/>
                </a:solidFill>
                <a:latin typeface="Proxima Nova Extrabold"/>
                <a:ea typeface="Proxima Nova Extrabold"/>
                <a:cs typeface="Proxima Nova Extrabold"/>
                <a:sym typeface="Proxima Nova Extrabold"/>
              </a:defRPr>
            </a:pPr>
          </a:p>
        </p:txBody>
      </p:sp>
      <p:sp>
        <p:nvSpPr>
          <p:cNvPr id="418" name="Female"/>
          <p:cNvSpPr/>
          <p:nvPr/>
        </p:nvSpPr>
        <p:spPr>
          <a:xfrm>
            <a:off x="7880098" y="3137500"/>
            <a:ext cx="381613" cy="844065"/>
          </a:xfrm>
          <a:custGeom>
            <a:avLst/>
            <a:gdLst/>
            <a:ahLst/>
            <a:cxnLst>
              <a:cxn ang="0">
                <a:pos x="wd2" y="hd2"/>
              </a:cxn>
              <a:cxn ang="5400000">
                <a:pos x="wd2" y="hd2"/>
              </a:cxn>
              <a:cxn ang="10800000">
                <a:pos x="wd2" y="hd2"/>
              </a:cxn>
              <a:cxn ang="16200000">
                <a:pos x="wd2" y="hd2"/>
              </a:cxn>
            </a:cxnLst>
            <a:rect l="0" t="0" r="r" b="b"/>
            <a:pathLst>
              <a:path w="21297" h="21600" fill="norm" stroke="1" extrusionOk="0">
                <a:moveTo>
                  <a:pt x="10652" y="0"/>
                </a:moveTo>
                <a:cubicBezTo>
                  <a:pt x="9610" y="0"/>
                  <a:pt x="8570" y="182"/>
                  <a:pt x="7774" y="547"/>
                </a:cubicBezTo>
                <a:cubicBezTo>
                  <a:pt x="6184" y="1276"/>
                  <a:pt x="6184" y="2458"/>
                  <a:pt x="7774" y="3188"/>
                </a:cubicBezTo>
                <a:cubicBezTo>
                  <a:pt x="9365" y="3917"/>
                  <a:pt x="11943" y="3917"/>
                  <a:pt x="13534" y="3188"/>
                </a:cubicBezTo>
                <a:cubicBezTo>
                  <a:pt x="15124" y="2458"/>
                  <a:pt x="15124" y="1276"/>
                  <a:pt x="13534" y="547"/>
                </a:cubicBezTo>
                <a:cubicBezTo>
                  <a:pt x="12738" y="182"/>
                  <a:pt x="11695" y="0"/>
                  <a:pt x="10652" y="0"/>
                </a:cubicBezTo>
                <a:close/>
                <a:moveTo>
                  <a:pt x="7859" y="4109"/>
                </a:moveTo>
                <a:cubicBezTo>
                  <a:pt x="5671" y="4109"/>
                  <a:pt x="4499" y="4934"/>
                  <a:pt x="4153" y="5420"/>
                </a:cubicBezTo>
                <a:lnTo>
                  <a:pt x="50" y="11877"/>
                </a:lnTo>
                <a:cubicBezTo>
                  <a:pt x="-150" y="12205"/>
                  <a:pt x="268" y="12546"/>
                  <a:pt x="985" y="12638"/>
                </a:cubicBezTo>
                <a:cubicBezTo>
                  <a:pt x="1106" y="12653"/>
                  <a:pt x="1229" y="12661"/>
                  <a:pt x="1349" y="12661"/>
                </a:cubicBezTo>
                <a:cubicBezTo>
                  <a:pt x="1938" y="12661"/>
                  <a:pt x="2478" y="12482"/>
                  <a:pt x="2644" y="12209"/>
                </a:cubicBezTo>
                <a:lnTo>
                  <a:pt x="6269" y="6537"/>
                </a:lnTo>
                <a:lnTo>
                  <a:pt x="6994" y="6537"/>
                </a:lnTo>
                <a:cubicBezTo>
                  <a:pt x="6989" y="6544"/>
                  <a:pt x="6983" y="6551"/>
                  <a:pt x="6979" y="6558"/>
                </a:cubicBezTo>
                <a:lnTo>
                  <a:pt x="2405" y="14438"/>
                </a:lnTo>
                <a:cubicBezTo>
                  <a:pt x="2329" y="14570"/>
                  <a:pt x="2507" y="14676"/>
                  <a:pt x="2803" y="14676"/>
                </a:cubicBezTo>
                <a:lnTo>
                  <a:pt x="6067" y="14676"/>
                </a:lnTo>
                <a:lnTo>
                  <a:pt x="6067" y="20674"/>
                </a:lnTo>
                <a:cubicBezTo>
                  <a:pt x="6067" y="21185"/>
                  <a:pt x="6972" y="21600"/>
                  <a:pt x="8087" y="21600"/>
                </a:cubicBezTo>
                <a:cubicBezTo>
                  <a:pt x="9203" y="21600"/>
                  <a:pt x="10104" y="21185"/>
                  <a:pt x="10104" y="20674"/>
                </a:cubicBezTo>
                <a:lnTo>
                  <a:pt x="10104" y="14676"/>
                </a:lnTo>
                <a:cubicBezTo>
                  <a:pt x="10326" y="14676"/>
                  <a:pt x="10531" y="14676"/>
                  <a:pt x="10608" y="14676"/>
                </a:cubicBezTo>
                <a:cubicBezTo>
                  <a:pt x="10695" y="14676"/>
                  <a:pt x="10945" y="14676"/>
                  <a:pt x="11201" y="14676"/>
                </a:cubicBezTo>
                <a:lnTo>
                  <a:pt x="11201" y="20674"/>
                </a:lnTo>
                <a:cubicBezTo>
                  <a:pt x="11201" y="21185"/>
                  <a:pt x="12105" y="21600"/>
                  <a:pt x="13221" y="21600"/>
                </a:cubicBezTo>
                <a:cubicBezTo>
                  <a:pt x="14337" y="21600"/>
                  <a:pt x="15238" y="21185"/>
                  <a:pt x="15238" y="20674"/>
                </a:cubicBezTo>
                <a:lnTo>
                  <a:pt x="15238" y="14676"/>
                </a:lnTo>
                <a:lnTo>
                  <a:pt x="18410" y="14676"/>
                </a:lnTo>
                <a:cubicBezTo>
                  <a:pt x="18706" y="14676"/>
                  <a:pt x="18887" y="14570"/>
                  <a:pt x="18811" y="14438"/>
                </a:cubicBezTo>
                <a:lnTo>
                  <a:pt x="14237" y="6558"/>
                </a:lnTo>
                <a:cubicBezTo>
                  <a:pt x="14233" y="6551"/>
                  <a:pt x="14227" y="6544"/>
                  <a:pt x="14222" y="6537"/>
                </a:cubicBezTo>
                <a:lnTo>
                  <a:pt x="14932" y="6537"/>
                </a:lnTo>
                <a:lnTo>
                  <a:pt x="18656" y="12192"/>
                </a:lnTo>
                <a:cubicBezTo>
                  <a:pt x="18827" y="12463"/>
                  <a:pt x="19364" y="12638"/>
                  <a:pt x="19948" y="12638"/>
                </a:cubicBezTo>
                <a:cubicBezTo>
                  <a:pt x="20072" y="12638"/>
                  <a:pt x="20199" y="12631"/>
                  <a:pt x="20324" y="12614"/>
                </a:cubicBezTo>
                <a:cubicBezTo>
                  <a:pt x="21038" y="12519"/>
                  <a:pt x="21450" y="12177"/>
                  <a:pt x="21244" y="11850"/>
                </a:cubicBezTo>
                <a:lnTo>
                  <a:pt x="17037" y="5432"/>
                </a:lnTo>
                <a:lnTo>
                  <a:pt x="17022" y="5407"/>
                </a:lnTo>
                <a:cubicBezTo>
                  <a:pt x="16669" y="4924"/>
                  <a:pt x="15494" y="4112"/>
                  <a:pt x="13328" y="4112"/>
                </a:cubicBezTo>
                <a:cubicBezTo>
                  <a:pt x="13316" y="4112"/>
                  <a:pt x="13303" y="4112"/>
                  <a:pt x="13291" y="4112"/>
                </a:cubicBezTo>
                <a:lnTo>
                  <a:pt x="12768" y="4114"/>
                </a:lnTo>
                <a:cubicBezTo>
                  <a:pt x="12732" y="4113"/>
                  <a:pt x="12698" y="4109"/>
                  <a:pt x="12662" y="4109"/>
                </a:cubicBezTo>
                <a:lnTo>
                  <a:pt x="7859" y="4109"/>
                </a:lnTo>
                <a:close/>
              </a:path>
            </a:pathLst>
          </a:custGeom>
          <a:solidFill>
            <a:srgbClr val="000000"/>
          </a:solidFill>
          <a:ln w="12700">
            <a:miter lim="400000"/>
          </a:ln>
        </p:spPr>
        <p:txBody>
          <a:bodyPr lIns="50800" tIns="50800" rIns="50800" bIns="50800" anchor="ctr"/>
          <a:lstStyle/>
          <a:p>
            <a:pPr>
              <a:lnSpc>
                <a:spcPct val="120000"/>
              </a:lnSpc>
              <a:defRPr cap="all" sz="3000">
                <a:solidFill>
                  <a:srgbClr val="FFFFFF"/>
                </a:solidFill>
                <a:latin typeface="Proxima Nova Extrabold"/>
                <a:ea typeface="Proxima Nova Extrabold"/>
                <a:cs typeface="Proxima Nova Extrabold"/>
                <a:sym typeface="Proxima Nova Extrabold"/>
              </a:defRPr>
            </a:pPr>
          </a:p>
        </p:txBody>
      </p:sp>
    </p:spTree>
  </p:cSld>
  <p:clrMapOvr>
    <a:masterClrMapping/>
  </p:clrMapOvr>
  <p:transition xmlns:p14="http://schemas.microsoft.com/office/powerpoint/2010/main" spd="med" advClick="1"/>
</p:sld>
</file>

<file path=ppt/slides/slide4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20" name="The Timothy Process"/>
          <p:cNvSpPr txBox="1"/>
          <p:nvPr>
            <p:ph type="title"/>
          </p:nvPr>
        </p:nvSpPr>
        <p:spPr>
          <a:xfrm>
            <a:off x="1219200" y="991918"/>
            <a:ext cx="21945600" cy="2694311"/>
          </a:xfrm>
          <a:prstGeom prst="rect">
            <a:avLst/>
          </a:prstGeom>
        </p:spPr>
        <p:txBody>
          <a:bodyPr/>
          <a:lstStyle>
            <a:lvl1pPr defTabSz="693419">
              <a:defRPr spc="-134" sz="13439">
                <a:latin typeface="Anton Regular"/>
                <a:ea typeface="Anton Regular"/>
                <a:cs typeface="Anton Regular"/>
                <a:sym typeface="Anton Regular"/>
              </a:defRPr>
            </a:lvl1pPr>
          </a:lstStyle>
          <a:p>
            <a:pPr/>
            <a:r>
              <a:t>The Timothy Process</a:t>
            </a:r>
          </a:p>
        </p:txBody>
      </p:sp>
      <p:sp>
        <p:nvSpPr>
          <p:cNvPr id="421" name="“You therefore, my son, be strong in the grace that is in Christ Jesus. The things which you have heard from me in the presence of many witnesses, entrust these to faithful men who will be able to teach others also.”…"/>
          <p:cNvSpPr txBox="1"/>
          <p:nvPr>
            <p:ph type="body" idx="1"/>
          </p:nvPr>
        </p:nvSpPr>
        <p:spPr>
          <a:xfrm>
            <a:off x="1219200" y="4185825"/>
            <a:ext cx="21945600" cy="8902701"/>
          </a:xfrm>
          <a:prstGeom prst="rect">
            <a:avLst/>
          </a:prstGeom>
        </p:spPr>
        <p:txBody>
          <a:bodyPr/>
          <a:lstStyle/>
          <a:p>
            <a:pPr>
              <a:defRPr spc="-70" sz="7000"/>
            </a:pPr>
            <a:r>
              <a:t>“You therefore, my son, be strong in the grace that is in Christ Jesus. The </a:t>
            </a:r>
            <a:r>
              <a:rPr u="sng"/>
              <a:t>things</a:t>
            </a:r>
            <a:r>
              <a:t> which you have heard from me in the presence of many witnesses, </a:t>
            </a:r>
            <a:r>
              <a:rPr u="sng"/>
              <a:t>entrust</a:t>
            </a:r>
            <a:r>
              <a:t> </a:t>
            </a:r>
            <a:r>
              <a:rPr u="sng"/>
              <a:t>these</a:t>
            </a:r>
            <a:r>
              <a:t> to </a:t>
            </a:r>
            <a:r>
              <a:rPr u="sng"/>
              <a:t>faithful</a:t>
            </a:r>
            <a:r>
              <a:t> </a:t>
            </a:r>
            <a:r>
              <a:rPr u="sng"/>
              <a:t>men</a:t>
            </a:r>
            <a:r>
              <a:t> who will be able to </a:t>
            </a:r>
            <a:r>
              <a:rPr u="sng"/>
              <a:t>teach</a:t>
            </a:r>
            <a:r>
              <a:t> </a:t>
            </a:r>
            <a:r>
              <a:rPr u="sng"/>
              <a:t>others</a:t>
            </a:r>
            <a:r>
              <a:t> also.”</a:t>
            </a:r>
          </a:p>
          <a:p>
            <a:pPr algn="r">
              <a:defRPr spc="-70" sz="7000"/>
            </a:pPr>
            <a:r>
              <a:t>2 Timothy 2:1-2 </a:t>
            </a:r>
            <a:r>
              <a:rPr b="0"/>
              <a:t>(NASB)</a:t>
            </a:r>
          </a:p>
        </p:txBody>
      </p:sp>
    </p:spTree>
  </p:cSld>
  <p:clrMapOvr>
    <a:masterClrMapping/>
  </p:clrMapOvr>
  <p:transition xmlns:p14="http://schemas.microsoft.com/office/powerpoint/2010/main" spd="med" advClick="1"/>
</p:sld>
</file>

<file path=ppt/slides/slide4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rgbClr val="D6EBEE"/>
        </a:solidFill>
      </p:bgPr>
    </p:bg>
    <p:spTree>
      <p:nvGrpSpPr>
        <p:cNvPr id="1" name=""/>
        <p:cNvGrpSpPr/>
        <p:nvPr/>
      </p:nvGrpSpPr>
      <p:grpSpPr>
        <a:xfrm>
          <a:off x="0" y="0"/>
          <a:ext cx="0" cy="0"/>
          <a:chOff x="0" y="0"/>
          <a:chExt cx="0" cy="0"/>
        </a:xfrm>
      </p:grpSpPr>
      <p:sp>
        <p:nvSpPr>
          <p:cNvPr id="423" name="YOUR JOB: INCREASE PRODUCTIVITY IN PEOPLE"/>
          <p:cNvSpPr txBox="1"/>
          <p:nvPr>
            <p:ph type="body" sz="quarter" idx="1"/>
          </p:nvPr>
        </p:nvSpPr>
        <p:spPr>
          <a:xfrm>
            <a:off x="17522866" y="4158334"/>
            <a:ext cx="5878115" cy="4027874"/>
          </a:xfrm>
          <a:prstGeom prst="rect">
            <a:avLst/>
          </a:prstGeom>
        </p:spPr>
        <p:txBody>
          <a:bodyPr/>
          <a:lstStyle/>
          <a:p>
            <a:pPr defTabSz="373887">
              <a:defRPr spc="-64" sz="6400">
                <a:solidFill>
                  <a:srgbClr val="000000"/>
                </a:solidFill>
                <a:latin typeface="Proxima Nova Extrabold"/>
                <a:ea typeface="Proxima Nova Extrabold"/>
                <a:cs typeface="Proxima Nova Extrabold"/>
                <a:sym typeface="Proxima Nova Extrabold"/>
              </a:defRPr>
            </a:pPr>
            <a:r>
              <a:t>YOUR JOB: </a:t>
            </a:r>
            <a:r>
              <a:rPr>
                <a:latin typeface="Proxima Nova"/>
                <a:ea typeface="Proxima Nova"/>
                <a:cs typeface="Proxima Nova"/>
                <a:sym typeface="Proxima Nova"/>
              </a:rPr>
              <a:t>INCREASE PRODUCTIVITY IN PEOPLE</a:t>
            </a:r>
          </a:p>
        </p:txBody>
      </p:sp>
      <p:pic>
        <p:nvPicPr>
          <p:cNvPr id="424" name="1 (24).png" descr="1 (24).png"/>
          <p:cNvPicPr>
            <a:picLocks noChangeAspect="1"/>
          </p:cNvPicPr>
          <p:nvPr>
            <p:ph type="pic" idx="21"/>
          </p:nvPr>
        </p:nvPicPr>
        <p:blipFill>
          <a:blip r:embed="rId3">
            <a:extLst/>
          </a:blip>
          <a:srcRect l="8333" t="0" r="8333" b="0"/>
          <a:stretch>
            <a:fillRect/>
          </a:stretch>
        </p:blipFill>
        <p:spPr>
          <a:xfrm>
            <a:off x="1959292" y="884912"/>
            <a:ext cx="15143871" cy="10222113"/>
          </a:xfrm>
          <a:prstGeom prst="rect">
            <a:avLst/>
          </a:prstGeom>
        </p:spPr>
      </p:pic>
      <p:sp>
        <p:nvSpPr>
          <p:cNvPr id="425" name="CTTM: COACH, teach, train, mentor"/>
          <p:cNvSpPr txBox="1"/>
          <p:nvPr>
            <p:ph type="title"/>
          </p:nvPr>
        </p:nvSpPr>
        <p:spPr>
          <a:xfrm>
            <a:off x="641270" y="11600918"/>
            <a:ext cx="17780001" cy="1975675"/>
          </a:xfrm>
          <a:prstGeom prst="rect">
            <a:avLst/>
          </a:prstGeom>
        </p:spPr>
        <p:txBody>
          <a:bodyPr/>
          <a:lstStyle>
            <a:lvl1pPr defTabSz="461518">
              <a:defRPr spc="-98" sz="9875">
                <a:solidFill>
                  <a:srgbClr val="F2607A"/>
                </a:solidFill>
                <a:latin typeface="Anton Regular"/>
                <a:ea typeface="Anton Regular"/>
                <a:cs typeface="Anton Regular"/>
                <a:sym typeface="Anton Regular"/>
              </a:defRPr>
            </a:lvl1pPr>
          </a:lstStyle>
          <a:p>
            <a:pPr/>
            <a:r>
              <a:t>CTTM: COACH, teach, train, mentor</a:t>
            </a:r>
          </a:p>
        </p:txBody>
      </p:sp>
      <p:sp>
        <p:nvSpPr>
          <p:cNvPr id="426" name="Male"/>
          <p:cNvSpPr/>
          <p:nvPr/>
        </p:nvSpPr>
        <p:spPr>
          <a:xfrm>
            <a:off x="3155806" y="252697"/>
            <a:ext cx="328432" cy="886215"/>
          </a:xfrm>
          <a:custGeom>
            <a:avLst/>
            <a:gdLst/>
            <a:ahLst/>
            <a:cxnLst>
              <a:cxn ang="0">
                <a:pos x="wd2" y="hd2"/>
              </a:cxn>
              <a:cxn ang="5400000">
                <a:pos x="wd2" y="hd2"/>
              </a:cxn>
              <a:cxn ang="10800000">
                <a:pos x="wd2" y="hd2"/>
              </a:cxn>
              <a:cxn ang="16200000">
                <a:pos x="wd2" y="hd2"/>
              </a:cxn>
            </a:cxnLst>
            <a:rect l="0" t="0" r="r" b="b"/>
            <a:pathLst>
              <a:path w="21547" h="21600" fill="norm" stroke="1"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000000"/>
          </a:solidFill>
          <a:ln w="12700">
            <a:miter lim="400000"/>
          </a:ln>
        </p:spPr>
        <p:txBody>
          <a:bodyPr lIns="50800" tIns="50800" rIns="50800" bIns="50800" anchor="ctr"/>
          <a:lstStyle/>
          <a:p>
            <a:pPr>
              <a:lnSpc>
                <a:spcPct val="120000"/>
              </a:lnSpc>
              <a:defRPr cap="all" sz="3000">
                <a:solidFill>
                  <a:srgbClr val="FFFFFF"/>
                </a:solidFill>
                <a:latin typeface="Proxima Nova Extrabold"/>
                <a:ea typeface="Proxima Nova Extrabold"/>
                <a:cs typeface="Proxima Nova Extrabold"/>
                <a:sym typeface="Proxima Nova Extrabold"/>
              </a:defRPr>
            </a:pPr>
          </a:p>
        </p:txBody>
      </p:sp>
      <p:sp>
        <p:nvSpPr>
          <p:cNvPr id="427" name="Female"/>
          <p:cNvSpPr/>
          <p:nvPr/>
        </p:nvSpPr>
        <p:spPr>
          <a:xfrm>
            <a:off x="3660334" y="273772"/>
            <a:ext cx="381613" cy="844065"/>
          </a:xfrm>
          <a:custGeom>
            <a:avLst/>
            <a:gdLst/>
            <a:ahLst/>
            <a:cxnLst>
              <a:cxn ang="0">
                <a:pos x="wd2" y="hd2"/>
              </a:cxn>
              <a:cxn ang="5400000">
                <a:pos x="wd2" y="hd2"/>
              </a:cxn>
              <a:cxn ang="10800000">
                <a:pos x="wd2" y="hd2"/>
              </a:cxn>
              <a:cxn ang="16200000">
                <a:pos x="wd2" y="hd2"/>
              </a:cxn>
            </a:cxnLst>
            <a:rect l="0" t="0" r="r" b="b"/>
            <a:pathLst>
              <a:path w="21297" h="21600" fill="norm" stroke="1" extrusionOk="0">
                <a:moveTo>
                  <a:pt x="10652" y="0"/>
                </a:moveTo>
                <a:cubicBezTo>
                  <a:pt x="9610" y="0"/>
                  <a:pt x="8570" y="182"/>
                  <a:pt x="7774" y="547"/>
                </a:cubicBezTo>
                <a:cubicBezTo>
                  <a:pt x="6184" y="1276"/>
                  <a:pt x="6184" y="2458"/>
                  <a:pt x="7774" y="3188"/>
                </a:cubicBezTo>
                <a:cubicBezTo>
                  <a:pt x="9365" y="3917"/>
                  <a:pt x="11943" y="3917"/>
                  <a:pt x="13534" y="3188"/>
                </a:cubicBezTo>
                <a:cubicBezTo>
                  <a:pt x="15124" y="2458"/>
                  <a:pt x="15124" y="1276"/>
                  <a:pt x="13534" y="547"/>
                </a:cubicBezTo>
                <a:cubicBezTo>
                  <a:pt x="12738" y="182"/>
                  <a:pt x="11695" y="0"/>
                  <a:pt x="10652" y="0"/>
                </a:cubicBezTo>
                <a:close/>
                <a:moveTo>
                  <a:pt x="7859" y="4109"/>
                </a:moveTo>
                <a:cubicBezTo>
                  <a:pt x="5671" y="4109"/>
                  <a:pt x="4499" y="4934"/>
                  <a:pt x="4153" y="5420"/>
                </a:cubicBezTo>
                <a:lnTo>
                  <a:pt x="50" y="11877"/>
                </a:lnTo>
                <a:cubicBezTo>
                  <a:pt x="-150" y="12205"/>
                  <a:pt x="268" y="12546"/>
                  <a:pt x="985" y="12638"/>
                </a:cubicBezTo>
                <a:cubicBezTo>
                  <a:pt x="1106" y="12653"/>
                  <a:pt x="1229" y="12661"/>
                  <a:pt x="1349" y="12661"/>
                </a:cubicBezTo>
                <a:cubicBezTo>
                  <a:pt x="1938" y="12661"/>
                  <a:pt x="2478" y="12482"/>
                  <a:pt x="2644" y="12209"/>
                </a:cubicBezTo>
                <a:lnTo>
                  <a:pt x="6269" y="6537"/>
                </a:lnTo>
                <a:lnTo>
                  <a:pt x="6994" y="6537"/>
                </a:lnTo>
                <a:cubicBezTo>
                  <a:pt x="6989" y="6544"/>
                  <a:pt x="6983" y="6551"/>
                  <a:pt x="6979" y="6558"/>
                </a:cubicBezTo>
                <a:lnTo>
                  <a:pt x="2405" y="14438"/>
                </a:lnTo>
                <a:cubicBezTo>
                  <a:pt x="2329" y="14570"/>
                  <a:pt x="2507" y="14676"/>
                  <a:pt x="2803" y="14676"/>
                </a:cubicBezTo>
                <a:lnTo>
                  <a:pt x="6067" y="14676"/>
                </a:lnTo>
                <a:lnTo>
                  <a:pt x="6067" y="20674"/>
                </a:lnTo>
                <a:cubicBezTo>
                  <a:pt x="6067" y="21185"/>
                  <a:pt x="6972" y="21600"/>
                  <a:pt x="8087" y="21600"/>
                </a:cubicBezTo>
                <a:cubicBezTo>
                  <a:pt x="9203" y="21600"/>
                  <a:pt x="10104" y="21185"/>
                  <a:pt x="10104" y="20674"/>
                </a:cubicBezTo>
                <a:lnTo>
                  <a:pt x="10104" y="14676"/>
                </a:lnTo>
                <a:cubicBezTo>
                  <a:pt x="10326" y="14676"/>
                  <a:pt x="10531" y="14676"/>
                  <a:pt x="10608" y="14676"/>
                </a:cubicBezTo>
                <a:cubicBezTo>
                  <a:pt x="10695" y="14676"/>
                  <a:pt x="10945" y="14676"/>
                  <a:pt x="11201" y="14676"/>
                </a:cubicBezTo>
                <a:lnTo>
                  <a:pt x="11201" y="20674"/>
                </a:lnTo>
                <a:cubicBezTo>
                  <a:pt x="11201" y="21185"/>
                  <a:pt x="12105" y="21600"/>
                  <a:pt x="13221" y="21600"/>
                </a:cubicBezTo>
                <a:cubicBezTo>
                  <a:pt x="14337" y="21600"/>
                  <a:pt x="15238" y="21185"/>
                  <a:pt x="15238" y="20674"/>
                </a:cubicBezTo>
                <a:lnTo>
                  <a:pt x="15238" y="14676"/>
                </a:lnTo>
                <a:lnTo>
                  <a:pt x="18410" y="14676"/>
                </a:lnTo>
                <a:cubicBezTo>
                  <a:pt x="18706" y="14676"/>
                  <a:pt x="18887" y="14570"/>
                  <a:pt x="18811" y="14438"/>
                </a:cubicBezTo>
                <a:lnTo>
                  <a:pt x="14237" y="6558"/>
                </a:lnTo>
                <a:cubicBezTo>
                  <a:pt x="14233" y="6551"/>
                  <a:pt x="14227" y="6544"/>
                  <a:pt x="14222" y="6537"/>
                </a:cubicBezTo>
                <a:lnTo>
                  <a:pt x="14932" y="6537"/>
                </a:lnTo>
                <a:lnTo>
                  <a:pt x="18656" y="12192"/>
                </a:lnTo>
                <a:cubicBezTo>
                  <a:pt x="18827" y="12463"/>
                  <a:pt x="19364" y="12638"/>
                  <a:pt x="19948" y="12638"/>
                </a:cubicBezTo>
                <a:cubicBezTo>
                  <a:pt x="20072" y="12638"/>
                  <a:pt x="20199" y="12631"/>
                  <a:pt x="20324" y="12614"/>
                </a:cubicBezTo>
                <a:cubicBezTo>
                  <a:pt x="21038" y="12519"/>
                  <a:pt x="21450" y="12177"/>
                  <a:pt x="21244" y="11850"/>
                </a:cubicBezTo>
                <a:lnTo>
                  <a:pt x="17037" y="5432"/>
                </a:lnTo>
                <a:lnTo>
                  <a:pt x="17022" y="5407"/>
                </a:lnTo>
                <a:cubicBezTo>
                  <a:pt x="16669" y="4924"/>
                  <a:pt x="15494" y="4112"/>
                  <a:pt x="13328" y="4112"/>
                </a:cubicBezTo>
                <a:cubicBezTo>
                  <a:pt x="13316" y="4112"/>
                  <a:pt x="13303" y="4112"/>
                  <a:pt x="13291" y="4112"/>
                </a:cubicBezTo>
                <a:lnTo>
                  <a:pt x="12768" y="4114"/>
                </a:lnTo>
                <a:cubicBezTo>
                  <a:pt x="12732" y="4113"/>
                  <a:pt x="12698" y="4109"/>
                  <a:pt x="12662" y="4109"/>
                </a:cubicBezTo>
                <a:lnTo>
                  <a:pt x="7859" y="4109"/>
                </a:lnTo>
                <a:close/>
              </a:path>
            </a:pathLst>
          </a:custGeom>
          <a:solidFill>
            <a:srgbClr val="000000"/>
          </a:solidFill>
          <a:ln w="12700">
            <a:miter lim="400000"/>
          </a:ln>
        </p:spPr>
        <p:txBody>
          <a:bodyPr lIns="50800" tIns="50800" rIns="50800" bIns="50800" anchor="ctr"/>
          <a:lstStyle/>
          <a:p>
            <a:pPr>
              <a:lnSpc>
                <a:spcPct val="120000"/>
              </a:lnSpc>
              <a:defRPr cap="all" sz="3000">
                <a:solidFill>
                  <a:srgbClr val="FFFFFF"/>
                </a:solidFill>
                <a:latin typeface="Proxima Nova Extrabold"/>
                <a:ea typeface="Proxima Nova Extrabold"/>
                <a:cs typeface="Proxima Nova Extrabold"/>
                <a:sym typeface="Proxima Nova Extrabold"/>
              </a:defRPr>
            </a:pPr>
          </a:p>
        </p:txBody>
      </p:sp>
      <p:sp>
        <p:nvSpPr>
          <p:cNvPr id="428" name="Star"/>
          <p:cNvSpPr/>
          <p:nvPr/>
        </p:nvSpPr>
        <p:spPr>
          <a:xfrm>
            <a:off x="6851061" y="2822851"/>
            <a:ext cx="1901134" cy="1464804"/>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0800" y="0"/>
                </a:moveTo>
                <a:lnTo>
                  <a:pt x="13444" y="1927"/>
                </a:lnTo>
                <a:lnTo>
                  <a:pt x="16699" y="1750"/>
                </a:lnTo>
                <a:lnTo>
                  <a:pt x="17892" y="4815"/>
                </a:lnTo>
                <a:lnTo>
                  <a:pt x="20725" y="6444"/>
                </a:lnTo>
                <a:lnTo>
                  <a:pt x="20088" y="9674"/>
                </a:lnTo>
                <a:lnTo>
                  <a:pt x="21600" y="12592"/>
                </a:lnTo>
                <a:lnTo>
                  <a:pt x="19336" y="14962"/>
                </a:lnTo>
                <a:lnTo>
                  <a:pt x="19046" y="18242"/>
                </a:lnTo>
                <a:lnTo>
                  <a:pt x="15873" y="18999"/>
                </a:lnTo>
                <a:lnTo>
                  <a:pt x="13874" y="21600"/>
                </a:lnTo>
                <a:lnTo>
                  <a:pt x="10800" y="20504"/>
                </a:lnTo>
                <a:lnTo>
                  <a:pt x="7726" y="21600"/>
                </a:lnTo>
                <a:lnTo>
                  <a:pt x="5727" y="18999"/>
                </a:lnTo>
                <a:lnTo>
                  <a:pt x="2554" y="18242"/>
                </a:lnTo>
                <a:lnTo>
                  <a:pt x="2264" y="14962"/>
                </a:lnTo>
                <a:lnTo>
                  <a:pt x="0" y="12592"/>
                </a:lnTo>
                <a:lnTo>
                  <a:pt x="1512" y="9674"/>
                </a:lnTo>
                <a:lnTo>
                  <a:pt x="875" y="6444"/>
                </a:lnTo>
                <a:lnTo>
                  <a:pt x="3708" y="4815"/>
                </a:lnTo>
                <a:lnTo>
                  <a:pt x="4901" y="1750"/>
                </a:lnTo>
                <a:lnTo>
                  <a:pt x="8156" y="1927"/>
                </a:lnTo>
                <a:close/>
              </a:path>
            </a:pathLst>
          </a:custGeom>
          <a:solidFill>
            <a:schemeClr val="accent4"/>
          </a:solidFill>
          <a:ln w="12700">
            <a:miter lim="400000"/>
          </a:ln>
        </p:spPr>
        <p:txBody>
          <a:bodyPr lIns="50800" tIns="50800" rIns="50800" bIns="50800" anchor="ctr"/>
          <a:lstStyle/>
          <a:p>
            <a:pPr>
              <a:lnSpc>
                <a:spcPct val="120000"/>
              </a:lnSpc>
              <a:defRPr cap="all" sz="3000">
                <a:solidFill>
                  <a:schemeClr val="accent4">
                    <a:hueOff val="609139"/>
                    <a:lumOff val="16169"/>
                  </a:schemeClr>
                </a:solidFill>
                <a:latin typeface="Proxima Nova Extrabold"/>
                <a:ea typeface="Proxima Nova Extrabold"/>
                <a:cs typeface="Proxima Nova Extrabold"/>
                <a:sym typeface="Proxima Nova Extrabold"/>
              </a:defRPr>
            </a:pPr>
          </a:p>
        </p:txBody>
      </p:sp>
      <p:sp>
        <p:nvSpPr>
          <p:cNvPr id="429" name="Male"/>
          <p:cNvSpPr/>
          <p:nvPr/>
        </p:nvSpPr>
        <p:spPr>
          <a:xfrm>
            <a:off x="7375570" y="3116425"/>
            <a:ext cx="328433" cy="886215"/>
          </a:xfrm>
          <a:custGeom>
            <a:avLst/>
            <a:gdLst/>
            <a:ahLst/>
            <a:cxnLst>
              <a:cxn ang="0">
                <a:pos x="wd2" y="hd2"/>
              </a:cxn>
              <a:cxn ang="5400000">
                <a:pos x="wd2" y="hd2"/>
              </a:cxn>
              <a:cxn ang="10800000">
                <a:pos x="wd2" y="hd2"/>
              </a:cxn>
              <a:cxn ang="16200000">
                <a:pos x="wd2" y="hd2"/>
              </a:cxn>
            </a:cxnLst>
            <a:rect l="0" t="0" r="r" b="b"/>
            <a:pathLst>
              <a:path w="21547" h="21600" fill="norm" stroke="1"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000000"/>
          </a:solidFill>
          <a:ln w="12700">
            <a:miter lim="400000"/>
          </a:ln>
        </p:spPr>
        <p:txBody>
          <a:bodyPr lIns="50800" tIns="50800" rIns="50800" bIns="50800" anchor="ctr"/>
          <a:lstStyle/>
          <a:p>
            <a:pPr>
              <a:lnSpc>
                <a:spcPct val="120000"/>
              </a:lnSpc>
              <a:defRPr cap="all" sz="3000">
                <a:solidFill>
                  <a:srgbClr val="FFFFFF"/>
                </a:solidFill>
                <a:latin typeface="Proxima Nova Extrabold"/>
                <a:ea typeface="Proxima Nova Extrabold"/>
                <a:cs typeface="Proxima Nova Extrabold"/>
                <a:sym typeface="Proxima Nova Extrabold"/>
              </a:defRPr>
            </a:pPr>
          </a:p>
        </p:txBody>
      </p:sp>
      <p:sp>
        <p:nvSpPr>
          <p:cNvPr id="430" name="Female"/>
          <p:cNvSpPr/>
          <p:nvPr/>
        </p:nvSpPr>
        <p:spPr>
          <a:xfrm>
            <a:off x="7880098" y="3137500"/>
            <a:ext cx="381613" cy="844065"/>
          </a:xfrm>
          <a:custGeom>
            <a:avLst/>
            <a:gdLst/>
            <a:ahLst/>
            <a:cxnLst>
              <a:cxn ang="0">
                <a:pos x="wd2" y="hd2"/>
              </a:cxn>
              <a:cxn ang="5400000">
                <a:pos x="wd2" y="hd2"/>
              </a:cxn>
              <a:cxn ang="10800000">
                <a:pos x="wd2" y="hd2"/>
              </a:cxn>
              <a:cxn ang="16200000">
                <a:pos x="wd2" y="hd2"/>
              </a:cxn>
            </a:cxnLst>
            <a:rect l="0" t="0" r="r" b="b"/>
            <a:pathLst>
              <a:path w="21297" h="21600" fill="norm" stroke="1" extrusionOk="0">
                <a:moveTo>
                  <a:pt x="10652" y="0"/>
                </a:moveTo>
                <a:cubicBezTo>
                  <a:pt x="9610" y="0"/>
                  <a:pt x="8570" y="182"/>
                  <a:pt x="7774" y="547"/>
                </a:cubicBezTo>
                <a:cubicBezTo>
                  <a:pt x="6184" y="1276"/>
                  <a:pt x="6184" y="2458"/>
                  <a:pt x="7774" y="3188"/>
                </a:cubicBezTo>
                <a:cubicBezTo>
                  <a:pt x="9365" y="3917"/>
                  <a:pt x="11943" y="3917"/>
                  <a:pt x="13534" y="3188"/>
                </a:cubicBezTo>
                <a:cubicBezTo>
                  <a:pt x="15124" y="2458"/>
                  <a:pt x="15124" y="1276"/>
                  <a:pt x="13534" y="547"/>
                </a:cubicBezTo>
                <a:cubicBezTo>
                  <a:pt x="12738" y="182"/>
                  <a:pt x="11695" y="0"/>
                  <a:pt x="10652" y="0"/>
                </a:cubicBezTo>
                <a:close/>
                <a:moveTo>
                  <a:pt x="7859" y="4109"/>
                </a:moveTo>
                <a:cubicBezTo>
                  <a:pt x="5671" y="4109"/>
                  <a:pt x="4499" y="4934"/>
                  <a:pt x="4153" y="5420"/>
                </a:cubicBezTo>
                <a:lnTo>
                  <a:pt x="50" y="11877"/>
                </a:lnTo>
                <a:cubicBezTo>
                  <a:pt x="-150" y="12205"/>
                  <a:pt x="268" y="12546"/>
                  <a:pt x="985" y="12638"/>
                </a:cubicBezTo>
                <a:cubicBezTo>
                  <a:pt x="1106" y="12653"/>
                  <a:pt x="1229" y="12661"/>
                  <a:pt x="1349" y="12661"/>
                </a:cubicBezTo>
                <a:cubicBezTo>
                  <a:pt x="1938" y="12661"/>
                  <a:pt x="2478" y="12482"/>
                  <a:pt x="2644" y="12209"/>
                </a:cubicBezTo>
                <a:lnTo>
                  <a:pt x="6269" y="6537"/>
                </a:lnTo>
                <a:lnTo>
                  <a:pt x="6994" y="6537"/>
                </a:lnTo>
                <a:cubicBezTo>
                  <a:pt x="6989" y="6544"/>
                  <a:pt x="6983" y="6551"/>
                  <a:pt x="6979" y="6558"/>
                </a:cubicBezTo>
                <a:lnTo>
                  <a:pt x="2405" y="14438"/>
                </a:lnTo>
                <a:cubicBezTo>
                  <a:pt x="2329" y="14570"/>
                  <a:pt x="2507" y="14676"/>
                  <a:pt x="2803" y="14676"/>
                </a:cubicBezTo>
                <a:lnTo>
                  <a:pt x="6067" y="14676"/>
                </a:lnTo>
                <a:lnTo>
                  <a:pt x="6067" y="20674"/>
                </a:lnTo>
                <a:cubicBezTo>
                  <a:pt x="6067" y="21185"/>
                  <a:pt x="6972" y="21600"/>
                  <a:pt x="8087" y="21600"/>
                </a:cubicBezTo>
                <a:cubicBezTo>
                  <a:pt x="9203" y="21600"/>
                  <a:pt x="10104" y="21185"/>
                  <a:pt x="10104" y="20674"/>
                </a:cubicBezTo>
                <a:lnTo>
                  <a:pt x="10104" y="14676"/>
                </a:lnTo>
                <a:cubicBezTo>
                  <a:pt x="10326" y="14676"/>
                  <a:pt x="10531" y="14676"/>
                  <a:pt x="10608" y="14676"/>
                </a:cubicBezTo>
                <a:cubicBezTo>
                  <a:pt x="10695" y="14676"/>
                  <a:pt x="10945" y="14676"/>
                  <a:pt x="11201" y="14676"/>
                </a:cubicBezTo>
                <a:lnTo>
                  <a:pt x="11201" y="20674"/>
                </a:lnTo>
                <a:cubicBezTo>
                  <a:pt x="11201" y="21185"/>
                  <a:pt x="12105" y="21600"/>
                  <a:pt x="13221" y="21600"/>
                </a:cubicBezTo>
                <a:cubicBezTo>
                  <a:pt x="14337" y="21600"/>
                  <a:pt x="15238" y="21185"/>
                  <a:pt x="15238" y="20674"/>
                </a:cubicBezTo>
                <a:lnTo>
                  <a:pt x="15238" y="14676"/>
                </a:lnTo>
                <a:lnTo>
                  <a:pt x="18410" y="14676"/>
                </a:lnTo>
                <a:cubicBezTo>
                  <a:pt x="18706" y="14676"/>
                  <a:pt x="18887" y="14570"/>
                  <a:pt x="18811" y="14438"/>
                </a:cubicBezTo>
                <a:lnTo>
                  <a:pt x="14237" y="6558"/>
                </a:lnTo>
                <a:cubicBezTo>
                  <a:pt x="14233" y="6551"/>
                  <a:pt x="14227" y="6544"/>
                  <a:pt x="14222" y="6537"/>
                </a:cubicBezTo>
                <a:lnTo>
                  <a:pt x="14932" y="6537"/>
                </a:lnTo>
                <a:lnTo>
                  <a:pt x="18656" y="12192"/>
                </a:lnTo>
                <a:cubicBezTo>
                  <a:pt x="18827" y="12463"/>
                  <a:pt x="19364" y="12638"/>
                  <a:pt x="19948" y="12638"/>
                </a:cubicBezTo>
                <a:cubicBezTo>
                  <a:pt x="20072" y="12638"/>
                  <a:pt x="20199" y="12631"/>
                  <a:pt x="20324" y="12614"/>
                </a:cubicBezTo>
                <a:cubicBezTo>
                  <a:pt x="21038" y="12519"/>
                  <a:pt x="21450" y="12177"/>
                  <a:pt x="21244" y="11850"/>
                </a:cubicBezTo>
                <a:lnTo>
                  <a:pt x="17037" y="5432"/>
                </a:lnTo>
                <a:lnTo>
                  <a:pt x="17022" y="5407"/>
                </a:lnTo>
                <a:cubicBezTo>
                  <a:pt x="16669" y="4924"/>
                  <a:pt x="15494" y="4112"/>
                  <a:pt x="13328" y="4112"/>
                </a:cubicBezTo>
                <a:cubicBezTo>
                  <a:pt x="13316" y="4112"/>
                  <a:pt x="13303" y="4112"/>
                  <a:pt x="13291" y="4112"/>
                </a:cubicBezTo>
                <a:lnTo>
                  <a:pt x="12768" y="4114"/>
                </a:lnTo>
                <a:cubicBezTo>
                  <a:pt x="12732" y="4113"/>
                  <a:pt x="12698" y="4109"/>
                  <a:pt x="12662" y="4109"/>
                </a:cubicBezTo>
                <a:lnTo>
                  <a:pt x="7859" y="4109"/>
                </a:lnTo>
                <a:close/>
              </a:path>
            </a:pathLst>
          </a:custGeom>
          <a:solidFill>
            <a:srgbClr val="000000"/>
          </a:solidFill>
          <a:ln w="12700">
            <a:miter lim="400000"/>
          </a:ln>
        </p:spPr>
        <p:txBody>
          <a:bodyPr lIns="50800" tIns="50800" rIns="50800" bIns="50800" anchor="ctr"/>
          <a:lstStyle/>
          <a:p>
            <a:pPr>
              <a:lnSpc>
                <a:spcPct val="120000"/>
              </a:lnSpc>
              <a:defRPr cap="all" sz="3000">
                <a:solidFill>
                  <a:srgbClr val="FFFFFF"/>
                </a:solidFill>
                <a:latin typeface="Proxima Nova Extrabold"/>
                <a:ea typeface="Proxima Nova Extrabold"/>
                <a:cs typeface="Proxima Nova Extrabold"/>
                <a:sym typeface="Proxima Nova Extrabold"/>
              </a:defRPr>
            </a:pPr>
          </a:p>
        </p:txBody>
      </p:sp>
      <p:sp>
        <p:nvSpPr>
          <p:cNvPr id="431" name="Worker"/>
          <p:cNvSpPr/>
          <p:nvPr/>
        </p:nvSpPr>
        <p:spPr>
          <a:xfrm>
            <a:off x="14734353" y="10808520"/>
            <a:ext cx="427927" cy="957382"/>
          </a:xfrm>
          <a:custGeom>
            <a:avLst/>
            <a:gdLst/>
            <a:ahLst/>
            <a:cxnLst>
              <a:cxn ang="0">
                <a:pos x="wd2" y="hd2"/>
              </a:cxn>
              <a:cxn ang="5400000">
                <a:pos x="wd2" y="hd2"/>
              </a:cxn>
              <a:cxn ang="10800000">
                <a:pos x="wd2" y="hd2"/>
              </a:cxn>
              <a:cxn ang="16200000">
                <a:pos x="wd2" y="hd2"/>
              </a:cxn>
            </a:cxnLst>
            <a:rect l="0" t="0" r="r" b="b"/>
            <a:pathLst>
              <a:path w="21537" h="21485" fill="norm" stroke="1" extrusionOk="0">
                <a:moveTo>
                  <a:pt x="10437" y="4"/>
                </a:moveTo>
                <a:cubicBezTo>
                  <a:pt x="10086" y="16"/>
                  <a:pt x="9890" y="53"/>
                  <a:pt x="9890" y="53"/>
                </a:cubicBezTo>
                <a:lnTo>
                  <a:pt x="9679" y="218"/>
                </a:lnTo>
                <a:cubicBezTo>
                  <a:pt x="9679" y="218"/>
                  <a:pt x="9475" y="209"/>
                  <a:pt x="9302" y="233"/>
                </a:cubicBezTo>
                <a:cubicBezTo>
                  <a:pt x="9123" y="277"/>
                  <a:pt x="8310" y="685"/>
                  <a:pt x="8077" y="979"/>
                </a:cubicBezTo>
                <a:cubicBezTo>
                  <a:pt x="7824" y="1007"/>
                  <a:pt x="6972" y="1066"/>
                  <a:pt x="6792" y="1100"/>
                </a:cubicBezTo>
                <a:cubicBezTo>
                  <a:pt x="6611" y="1134"/>
                  <a:pt x="6610" y="1188"/>
                  <a:pt x="6747" y="1207"/>
                </a:cubicBezTo>
                <a:cubicBezTo>
                  <a:pt x="6845" y="1222"/>
                  <a:pt x="7314" y="1289"/>
                  <a:pt x="7960" y="1382"/>
                </a:cubicBezTo>
                <a:lnTo>
                  <a:pt x="7768" y="1865"/>
                </a:lnTo>
                <a:cubicBezTo>
                  <a:pt x="7768" y="1865"/>
                  <a:pt x="7275" y="2061"/>
                  <a:pt x="7048" y="2209"/>
                </a:cubicBezTo>
                <a:cubicBezTo>
                  <a:pt x="6821" y="2357"/>
                  <a:pt x="7572" y="2389"/>
                  <a:pt x="7572" y="2389"/>
                </a:cubicBezTo>
                <a:cubicBezTo>
                  <a:pt x="7572" y="2389"/>
                  <a:pt x="7241" y="2949"/>
                  <a:pt x="7719" y="3113"/>
                </a:cubicBezTo>
                <a:cubicBezTo>
                  <a:pt x="7920" y="3182"/>
                  <a:pt x="8267" y="3252"/>
                  <a:pt x="8601" y="3308"/>
                </a:cubicBezTo>
                <a:cubicBezTo>
                  <a:pt x="8784" y="3339"/>
                  <a:pt x="8857" y="3435"/>
                  <a:pt x="8759" y="3510"/>
                </a:cubicBezTo>
                <a:cubicBezTo>
                  <a:pt x="8554" y="3667"/>
                  <a:pt x="8183" y="3908"/>
                  <a:pt x="7670" y="4063"/>
                </a:cubicBezTo>
                <a:cubicBezTo>
                  <a:pt x="6854" y="4309"/>
                  <a:pt x="6108" y="5696"/>
                  <a:pt x="6034" y="6631"/>
                </a:cubicBezTo>
                <a:cubicBezTo>
                  <a:pt x="5968" y="7473"/>
                  <a:pt x="5033" y="9443"/>
                  <a:pt x="5883" y="10219"/>
                </a:cubicBezTo>
                <a:cubicBezTo>
                  <a:pt x="5883" y="10220"/>
                  <a:pt x="5883" y="10221"/>
                  <a:pt x="5883" y="10221"/>
                </a:cubicBezTo>
                <a:cubicBezTo>
                  <a:pt x="5207" y="11118"/>
                  <a:pt x="5701" y="12224"/>
                  <a:pt x="4764" y="13705"/>
                </a:cubicBezTo>
                <a:cubicBezTo>
                  <a:pt x="3636" y="15488"/>
                  <a:pt x="3816" y="18602"/>
                  <a:pt x="3351" y="18952"/>
                </a:cubicBezTo>
                <a:cubicBezTo>
                  <a:pt x="3167" y="19090"/>
                  <a:pt x="3339" y="19405"/>
                  <a:pt x="3339" y="19406"/>
                </a:cubicBezTo>
                <a:cubicBezTo>
                  <a:pt x="3339" y="19406"/>
                  <a:pt x="2631" y="19652"/>
                  <a:pt x="1602" y="19882"/>
                </a:cubicBezTo>
                <a:cubicBezTo>
                  <a:pt x="1601" y="19882"/>
                  <a:pt x="1598" y="19882"/>
                  <a:pt x="1598" y="19882"/>
                </a:cubicBezTo>
                <a:cubicBezTo>
                  <a:pt x="73" y="19841"/>
                  <a:pt x="-63" y="20307"/>
                  <a:pt x="19" y="20574"/>
                </a:cubicBezTo>
                <a:cubicBezTo>
                  <a:pt x="46" y="20664"/>
                  <a:pt x="209" y="20734"/>
                  <a:pt x="411" y="20742"/>
                </a:cubicBezTo>
                <a:cubicBezTo>
                  <a:pt x="2676" y="20839"/>
                  <a:pt x="3841" y="20592"/>
                  <a:pt x="4278" y="20465"/>
                </a:cubicBezTo>
                <a:cubicBezTo>
                  <a:pt x="4366" y="20439"/>
                  <a:pt x="4482" y="20465"/>
                  <a:pt x="4485" y="20512"/>
                </a:cubicBezTo>
                <a:cubicBezTo>
                  <a:pt x="4488" y="20554"/>
                  <a:pt x="4556" y="20589"/>
                  <a:pt x="4651" y="20588"/>
                </a:cubicBezTo>
                <a:cubicBezTo>
                  <a:pt x="5744" y="20569"/>
                  <a:pt x="6439" y="20521"/>
                  <a:pt x="6852" y="20480"/>
                </a:cubicBezTo>
                <a:cubicBezTo>
                  <a:pt x="7148" y="20450"/>
                  <a:pt x="7357" y="20331"/>
                  <a:pt x="7353" y="20196"/>
                </a:cubicBezTo>
                <a:lnTo>
                  <a:pt x="7346" y="19841"/>
                </a:lnTo>
                <a:cubicBezTo>
                  <a:pt x="7344" y="19783"/>
                  <a:pt x="7387" y="19727"/>
                  <a:pt x="7467" y="19680"/>
                </a:cubicBezTo>
                <a:cubicBezTo>
                  <a:pt x="8229" y="19232"/>
                  <a:pt x="7793" y="18275"/>
                  <a:pt x="8073" y="16954"/>
                </a:cubicBezTo>
                <a:cubicBezTo>
                  <a:pt x="8368" y="15566"/>
                  <a:pt x="8492" y="15553"/>
                  <a:pt x="9570" y="13337"/>
                </a:cubicBezTo>
                <a:cubicBezTo>
                  <a:pt x="9573" y="13337"/>
                  <a:pt x="9574" y="13337"/>
                  <a:pt x="9577" y="13337"/>
                </a:cubicBezTo>
                <a:cubicBezTo>
                  <a:pt x="11043" y="14533"/>
                  <a:pt x="10440" y="15298"/>
                  <a:pt x="10636" y="15845"/>
                </a:cubicBezTo>
                <a:cubicBezTo>
                  <a:pt x="10833" y="16392"/>
                  <a:pt x="11668" y="17106"/>
                  <a:pt x="11680" y="18966"/>
                </a:cubicBezTo>
                <a:cubicBezTo>
                  <a:pt x="11704" y="20495"/>
                  <a:pt x="11735" y="19812"/>
                  <a:pt x="12137" y="20330"/>
                </a:cubicBezTo>
                <a:cubicBezTo>
                  <a:pt x="12010" y="20446"/>
                  <a:pt x="11786" y="20561"/>
                  <a:pt x="11386" y="20672"/>
                </a:cubicBezTo>
                <a:cubicBezTo>
                  <a:pt x="10646" y="20876"/>
                  <a:pt x="10719" y="21130"/>
                  <a:pt x="10783" y="21288"/>
                </a:cubicBezTo>
                <a:cubicBezTo>
                  <a:pt x="10807" y="21346"/>
                  <a:pt x="10902" y="21392"/>
                  <a:pt x="11028" y="21408"/>
                </a:cubicBezTo>
                <a:cubicBezTo>
                  <a:pt x="12524" y="21592"/>
                  <a:pt x="13471" y="21410"/>
                  <a:pt x="14010" y="21253"/>
                </a:cubicBezTo>
                <a:cubicBezTo>
                  <a:pt x="14574" y="21089"/>
                  <a:pt x="14673" y="20619"/>
                  <a:pt x="14967" y="20477"/>
                </a:cubicBezTo>
                <a:cubicBezTo>
                  <a:pt x="15134" y="20396"/>
                  <a:pt x="15145" y="20200"/>
                  <a:pt x="15122" y="20045"/>
                </a:cubicBezTo>
                <a:cubicBezTo>
                  <a:pt x="15124" y="20044"/>
                  <a:pt x="15127" y="20043"/>
                  <a:pt x="15129" y="20043"/>
                </a:cubicBezTo>
                <a:cubicBezTo>
                  <a:pt x="15725" y="19650"/>
                  <a:pt x="15043" y="19524"/>
                  <a:pt x="15126" y="17446"/>
                </a:cubicBezTo>
                <a:cubicBezTo>
                  <a:pt x="15379" y="14690"/>
                  <a:pt x="14303" y="14379"/>
                  <a:pt x="14651" y="12819"/>
                </a:cubicBezTo>
                <a:cubicBezTo>
                  <a:pt x="14666" y="12752"/>
                  <a:pt x="14679" y="12685"/>
                  <a:pt x="14692" y="12621"/>
                </a:cubicBezTo>
                <a:cubicBezTo>
                  <a:pt x="14707" y="12548"/>
                  <a:pt x="14841" y="12494"/>
                  <a:pt x="15005" y="12492"/>
                </a:cubicBezTo>
                <a:cubicBezTo>
                  <a:pt x="15481" y="12485"/>
                  <a:pt x="15952" y="12451"/>
                  <a:pt x="16313" y="12371"/>
                </a:cubicBezTo>
                <a:cubicBezTo>
                  <a:pt x="16447" y="12341"/>
                  <a:pt x="16604" y="12381"/>
                  <a:pt x="16622" y="12448"/>
                </a:cubicBezTo>
                <a:cubicBezTo>
                  <a:pt x="16706" y="12755"/>
                  <a:pt x="16876" y="13159"/>
                  <a:pt x="16961" y="13451"/>
                </a:cubicBezTo>
                <a:cubicBezTo>
                  <a:pt x="17064" y="13804"/>
                  <a:pt x="17105" y="14178"/>
                  <a:pt x="17119" y="14334"/>
                </a:cubicBezTo>
                <a:cubicBezTo>
                  <a:pt x="17123" y="14374"/>
                  <a:pt x="17207" y="14404"/>
                  <a:pt x="17297" y="14399"/>
                </a:cubicBezTo>
                <a:lnTo>
                  <a:pt x="17538" y="14386"/>
                </a:lnTo>
                <a:lnTo>
                  <a:pt x="18133" y="14350"/>
                </a:lnTo>
                <a:cubicBezTo>
                  <a:pt x="18223" y="14345"/>
                  <a:pt x="18285" y="14308"/>
                  <a:pt x="18265" y="14268"/>
                </a:cubicBezTo>
                <a:cubicBezTo>
                  <a:pt x="18190" y="14116"/>
                  <a:pt x="18017" y="13748"/>
                  <a:pt x="17915" y="13396"/>
                </a:cubicBezTo>
                <a:cubicBezTo>
                  <a:pt x="17789" y="12962"/>
                  <a:pt x="17698" y="12269"/>
                  <a:pt x="17508" y="12040"/>
                </a:cubicBezTo>
                <a:cubicBezTo>
                  <a:pt x="17484" y="12011"/>
                  <a:pt x="17413" y="11995"/>
                  <a:pt x="17346" y="11999"/>
                </a:cubicBezTo>
                <a:lnTo>
                  <a:pt x="17338" y="11999"/>
                </a:lnTo>
                <a:lnTo>
                  <a:pt x="17206" y="11542"/>
                </a:lnTo>
                <a:cubicBezTo>
                  <a:pt x="17207" y="11541"/>
                  <a:pt x="17209" y="11541"/>
                  <a:pt x="17210" y="11540"/>
                </a:cubicBezTo>
                <a:cubicBezTo>
                  <a:pt x="17340" y="11529"/>
                  <a:pt x="17463" y="11514"/>
                  <a:pt x="17560" y="11497"/>
                </a:cubicBezTo>
                <a:cubicBezTo>
                  <a:pt x="17561" y="11496"/>
                  <a:pt x="17560" y="11495"/>
                  <a:pt x="17560" y="11495"/>
                </a:cubicBezTo>
                <a:cubicBezTo>
                  <a:pt x="17538" y="11368"/>
                  <a:pt x="17479" y="11143"/>
                  <a:pt x="17478" y="11139"/>
                </a:cubicBezTo>
                <a:cubicBezTo>
                  <a:pt x="17473" y="11138"/>
                  <a:pt x="17368" y="11117"/>
                  <a:pt x="17168" y="11102"/>
                </a:cubicBezTo>
                <a:cubicBezTo>
                  <a:pt x="17167" y="11101"/>
                  <a:pt x="17166" y="11101"/>
                  <a:pt x="17165" y="11100"/>
                </a:cubicBezTo>
                <a:cubicBezTo>
                  <a:pt x="17189" y="11034"/>
                  <a:pt x="17276" y="10886"/>
                  <a:pt x="17583" y="10868"/>
                </a:cubicBezTo>
                <a:cubicBezTo>
                  <a:pt x="17963" y="10846"/>
                  <a:pt x="18338" y="11016"/>
                  <a:pt x="18733" y="11129"/>
                </a:cubicBezTo>
                <a:cubicBezTo>
                  <a:pt x="18776" y="11141"/>
                  <a:pt x="18825" y="11121"/>
                  <a:pt x="18804" y="11100"/>
                </a:cubicBezTo>
                <a:cubicBezTo>
                  <a:pt x="18519" y="10819"/>
                  <a:pt x="18080" y="10648"/>
                  <a:pt x="17602" y="10550"/>
                </a:cubicBezTo>
                <a:cubicBezTo>
                  <a:pt x="17601" y="10550"/>
                  <a:pt x="17599" y="10549"/>
                  <a:pt x="17598" y="10549"/>
                </a:cubicBezTo>
                <a:cubicBezTo>
                  <a:pt x="17663" y="10303"/>
                  <a:pt x="17464" y="9517"/>
                  <a:pt x="18103" y="9308"/>
                </a:cubicBezTo>
                <a:cubicBezTo>
                  <a:pt x="18839" y="9068"/>
                  <a:pt x="21537" y="7448"/>
                  <a:pt x="21537" y="7251"/>
                </a:cubicBezTo>
                <a:cubicBezTo>
                  <a:pt x="21537" y="7054"/>
                  <a:pt x="20229" y="6631"/>
                  <a:pt x="20229" y="6631"/>
                </a:cubicBezTo>
                <a:cubicBezTo>
                  <a:pt x="20294" y="6574"/>
                  <a:pt x="20326" y="6523"/>
                  <a:pt x="20312" y="6485"/>
                </a:cubicBezTo>
                <a:cubicBezTo>
                  <a:pt x="20214" y="6223"/>
                  <a:pt x="19626" y="5918"/>
                  <a:pt x="19185" y="5939"/>
                </a:cubicBezTo>
                <a:cubicBezTo>
                  <a:pt x="19184" y="5938"/>
                  <a:pt x="19182" y="5939"/>
                  <a:pt x="19181" y="5939"/>
                </a:cubicBezTo>
                <a:cubicBezTo>
                  <a:pt x="18797" y="5597"/>
                  <a:pt x="15642" y="4020"/>
                  <a:pt x="14183" y="3607"/>
                </a:cubicBezTo>
                <a:cubicBezTo>
                  <a:pt x="14143" y="3594"/>
                  <a:pt x="14102" y="3582"/>
                  <a:pt x="14059" y="3574"/>
                </a:cubicBezTo>
                <a:cubicBezTo>
                  <a:pt x="13624" y="3489"/>
                  <a:pt x="13317" y="3433"/>
                  <a:pt x="13052" y="3397"/>
                </a:cubicBezTo>
                <a:cubicBezTo>
                  <a:pt x="12797" y="3363"/>
                  <a:pt x="12583" y="3286"/>
                  <a:pt x="12461" y="3181"/>
                </a:cubicBezTo>
                <a:cubicBezTo>
                  <a:pt x="12456" y="3177"/>
                  <a:pt x="12450" y="3173"/>
                  <a:pt x="12446" y="3169"/>
                </a:cubicBezTo>
                <a:cubicBezTo>
                  <a:pt x="12303" y="3044"/>
                  <a:pt x="12309" y="2897"/>
                  <a:pt x="12453" y="2772"/>
                </a:cubicBezTo>
                <a:cubicBezTo>
                  <a:pt x="12690" y="2568"/>
                  <a:pt x="12917" y="2300"/>
                  <a:pt x="13056" y="2118"/>
                </a:cubicBezTo>
                <a:cubicBezTo>
                  <a:pt x="13339" y="2159"/>
                  <a:pt x="13522" y="2185"/>
                  <a:pt x="13558" y="2191"/>
                </a:cubicBezTo>
                <a:cubicBezTo>
                  <a:pt x="13853" y="2237"/>
                  <a:pt x="13802" y="2072"/>
                  <a:pt x="13633" y="1918"/>
                </a:cubicBezTo>
                <a:cubicBezTo>
                  <a:pt x="14292" y="1088"/>
                  <a:pt x="13130" y="295"/>
                  <a:pt x="11903" y="102"/>
                </a:cubicBezTo>
                <a:cubicBezTo>
                  <a:pt x="11289" y="5"/>
                  <a:pt x="10787" y="-8"/>
                  <a:pt x="10437" y="4"/>
                </a:cubicBezTo>
                <a:close/>
                <a:moveTo>
                  <a:pt x="15977" y="6797"/>
                </a:moveTo>
                <a:cubicBezTo>
                  <a:pt x="16042" y="6794"/>
                  <a:pt x="16114" y="6797"/>
                  <a:pt x="16181" y="6809"/>
                </a:cubicBezTo>
                <a:cubicBezTo>
                  <a:pt x="16554" y="6879"/>
                  <a:pt x="16803" y="7031"/>
                  <a:pt x="16773" y="7075"/>
                </a:cubicBezTo>
                <a:cubicBezTo>
                  <a:pt x="16657" y="7240"/>
                  <a:pt x="17224" y="7430"/>
                  <a:pt x="17756" y="7512"/>
                </a:cubicBezTo>
                <a:cubicBezTo>
                  <a:pt x="17915" y="7536"/>
                  <a:pt x="18004" y="7610"/>
                  <a:pt x="17952" y="7681"/>
                </a:cubicBezTo>
                <a:cubicBezTo>
                  <a:pt x="17631" y="8127"/>
                  <a:pt x="17150" y="8671"/>
                  <a:pt x="17018" y="8819"/>
                </a:cubicBezTo>
                <a:cubicBezTo>
                  <a:pt x="16985" y="8843"/>
                  <a:pt x="16953" y="8866"/>
                  <a:pt x="16920" y="8890"/>
                </a:cubicBezTo>
                <a:lnTo>
                  <a:pt x="15687" y="9497"/>
                </a:lnTo>
                <a:cubicBezTo>
                  <a:pt x="15651" y="9514"/>
                  <a:pt x="15602" y="9525"/>
                  <a:pt x="15548" y="9527"/>
                </a:cubicBezTo>
                <a:cubicBezTo>
                  <a:pt x="15314" y="9533"/>
                  <a:pt x="15076" y="9544"/>
                  <a:pt x="14865" y="9554"/>
                </a:cubicBezTo>
                <a:cubicBezTo>
                  <a:pt x="14715" y="9561"/>
                  <a:pt x="14597" y="9497"/>
                  <a:pt x="14643" y="9433"/>
                </a:cubicBezTo>
                <a:cubicBezTo>
                  <a:pt x="15029" y="8890"/>
                  <a:pt x="15784" y="7709"/>
                  <a:pt x="15642" y="6982"/>
                </a:cubicBezTo>
                <a:cubicBezTo>
                  <a:pt x="15623" y="6885"/>
                  <a:pt x="15783" y="6809"/>
                  <a:pt x="15977" y="6797"/>
                </a:cubicBezTo>
                <a:close/>
              </a:path>
            </a:pathLst>
          </a:custGeom>
          <a:solidFill>
            <a:srgbClr val="000000"/>
          </a:solidFill>
          <a:ln w="12700">
            <a:miter lim="400000"/>
          </a:ln>
        </p:spPr>
        <p:txBody>
          <a:bodyPr lIns="50800" tIns="50800" rIns="50800" bIns="50800" anchor="ctr"/>
          <a:lstStyle/>
          <a:p>
            <a:pPr>
              <a:lnSpc>
                <a:spcPct val="120000"/>
              </a:lnSpc>
              <a:defRPr cap="all" sz="3000">
                <a:solidFill>
                  <a:srgbClr val="FFFFFF"/>
                </a:solidFill>
                <a:latin typeface="Proxima Nova Extrabold"/>
                <a:ea typeface="Proxima Nova Extrabold"/>
                <a:cs typeface="Proxima Nova Extrabold"/>
                <a:sym typeface="Proxima Nova Extrabold"/>
              </a:defRPr>
            </a:pPr>
          </a:p>
        </p:txBody>
      </p:sp>
      <p:sp>
        <p:nvSpPr>
          <p:cNvPr id="432" name="Woman"/>
          <p:cNvSpPr/>
          <p:nvPr/>
        </p:nvSpPr>
        <p:spPr>
          <a:xfrm>
            <a:off x="14178802" y="10809547"/>
            <a:ext cx="381613" cy="955328"/>
          </a:xfrm>
          <a:custGeom>
            <a:avLst/>
            <a:gdLst/>
            <a:ahLst/>
            <a:cxnLst>
              <a:cxn ang="0">
                <a:pos x="wd2" y="hd2"/>
              </a:cxn>
              <a:cxn ang="5400000">
                <a:pos x="wd2" y="hd2"/>
              </a:cxn>
              <a:cxn ang="10800000">
                <a:pos x="wd2" y="hd2"/>
              </a:cxn>
              <a:cxn ang="16200000">
                <a:pos x="wd2" y="hd2"/>
              </a:cxn>
            </a:cxnLst>
            <a:rect l="0" t="0" r="r" b="b"/>
            <a:pathLst>
              <a:path w="21387" h="21451" fill="norm" stroke="1" extrusionOk="0">
                <a:moveTo>
                  <a:pt x="10767" y="3"/>
                </a:moveTo>
                <a:cubicBezTo>
                  <a:pt x="10163" y="-15"/>
                  <a:pt x="9173" y="50"/>
                  <a:pt x="8379" y="485"/>
                </a:cubicBezTo>
                <a:cubicBezTo>
                  <a:pt x="7869" y="770"/>
                  <a:pt x="7992" y="989"/>
                  <a:pt x="7147" y="1709"/>
                </a:cubicBezTo>
                <a:cubicBezTo>
                  <a:pt x="6047" y="2649"/>
                  <a:pt x="7909" y="2821"/>
                  <a:pt x="6636" y="3320"/>
                </a:cubicBezTo>
                <a:cubicBezTo>
                  <a:pt x="6113" y="3525"/>
                  <a:pt x="6502" y="3869"/>
                  <a:pt x="6502" y="3869"/>
                </a:cubicBezTo>
                <a:cubicBezTo>
                  <a:pt x="6394" y="3885"/>
                  <a:pt x="6207" y="3880"/>
                  <a:pt x="6099" y="3896"/>
                </a:cubicBezTo>
                <a:cubicBezTo>
                  <a:pt x="5550" y="3950"/>
                  <a:pt x="4864" y="4024"/>
                  <a:pt x="4314" y="4395"/>
                </a:cubicBezTo>
                <a:cubicBezTo>
                  <a:pt x="3537" y="4916"/>
                  <a:pt x="1662" y="6006"/>
                  <a:pt x="254" y="6893"/>
                </a:cubicBezTo>
                <a:cubicBezTo>
                  <a:pt x="241" y="6904"/>
                  <a:pt x="226" y="6914"/>
                  <a:pt x="212" y="6920"/>
                </a:cubicBezTo>
                <a:cubicBezTo>
                  <a:pt x="186" y="6941"/>
                  <a:pt x="160" y="6962"/>
                  <a:pt x="133" y="6978"/>
                </a:cubicBezTo>
                <a:cubicBezTo>
                  <a:pt x="-28" y="7113"/>
                  <a:pt x="-54" y="7253"/>
                  <a:pt x="120" y="7398"/>
                </a:cubicBezTo>
                <a:cubicBezTo>
                  <a:pt x="402" y="7629"/>
                  <a:pt x="494" y="7843"/>
                  <a:pt x="883" y="8241"/>
                </a:cubicBezTo>
                <a:cubicBezTo>
                  <a:pt x="1258" y="8633"/>
                  <a:pt x="2132" y="9064"/>
                  <a:pt x="2789" y="9483"/>
                </a:cubicBezTo>
                <a:cubicBezTo>
                  <a:pt x="2950" y="9591"/>
                  <a:pt x="2935" y="9681"/>
                  <a:pt x="3351" y="9923"/>
                </a:cubicBezTo>
                <a:cubicBezTo>
                  <a:pt x="3579" y="10057"/>
                  <a:pt x="3967" y="10040"/>
                  <a:pt x="3820" y="10040"/>
                </a:cubicBezTo>
                <a:cubicBezTo>
                  <a:pt x="4182" y="10051"/>
                  <a:pt x="4546" y="10004"/>
                  <a:pt x="4532" y="10025"/>
                </a:cubicBezTo>
                <a:cubicBezTo>
                  <a:pt x="4331" y="10627"/>
                  <a:pt x="4437" y="11347"/>
                  <a:pt x="4692" y="12094"/>
                </a:cubicBezTo>
                <a:cubicBezTo>
                  <a:pt x="4839" y="12561"/>
                  <a:pt x="6473" y="15069"/>
                  <a:pt x="6527" y="15493"/>
                </a:cubicBezTo>
                <a:cubicBezTo>
                  <a:pt x="6688" y="17357"/>
                  <a:pt x="7279" y="18781"/>
                  <a:pt x="7641" y="19603"/>
                </a:cubicBezTo>
                <a:cubicBezTo>
                  <a:pt x="7668" y="19651"/>
                  <a:pt x="7723" y="19673"/>
                  <a:pt x="7763" y="19673"/>
                </a:cubicBezTo>
                <a:cubicBezTo>
                  <a:pt x="7790" y="19673"/>
                  <a:pt x="7857" y="19684"/>
                  <a:pt x="7951" y="19700"/>
                </a:cubicBezTo>
                <a:cubicBezTo>
                  <a:pt x="7965" y="20098"/>
                  <a:pt x="8258" y="20001"/>
                  <a:pt x="7775" y="20313"/>
                </a:cubicBezTo>
                <a:cubicBezTo>
                  <a:pt x="7494" y="20495"/>
                  <a:pt x="6838" y="20688"/>
                  <a:pt x="6891" y="21026"/>
                </a:cubicBezTo>
                <a:cubicBezTo>
                  <a:pt x="6905" y="21150"/>
                  <a:pt x="6973" y="21215"/>
                  <a:pt x="7214" y="21307"/>
                </a:cubicBezTo>
                <a:cubicBezTo>
                  <a:pt x="7536" y="21419"/>
                  <a:pt x="8649" y="21585"/>
                  <a:pt x="9694" y="21268"/>
                </a:cubicBezTo>
                <a:cubicBezTo>
                  <a:pt x="10231" y="21107"/>
                  <a:pt x="9893" y="20801"/>
                  <a:pt x="10000" y="20672"/>
                </a:cubicBezTo>
                <a:cubicBezTo>
                  <a:pt x="10148" y="20511"/>
                  <a:pt x="10348" y="20420"/>
                  <a:pt x="10214" y="20027"/>
                </a:cubicBezTo>
                <a:cubicBezTo>
                  <a:pt x="10187" y="19947"/>
                  <a:pt x="10096" y="19803"/>
                  <a:pt x="10042" y="19690"/>
                </a:cubicBezTo>
                <a:cubicBezTo>
                  <a:pt x="10176" y="19669"/>
                  <a:pt x="10281" y="19642"/>
                  <a:pt x="10281" y="19609"/>
                </a:cubicBezTo>
                <a:cubicBezTo>
                  <a:pt x="10294" y="19174"/>
                  <a:pt x="10309" y="18942"/>
                  <a:pt x="10268" y="18287"/>
                </a:cubicBezTo>
                <a:cubicBezTo>
                  <a:pt x="10228" y="17798"/>
                  <a:pt x="10243" y="17454"/>
                  <a:pt x="10176" y="16944"/>
                </a:cubicBezTo>
                <a:cubicBezTo>
                  <a:pt x="10109" y="16390"/>
                  <a:pt x="10015" y="16449"/>
                  <a:pt x="9908" y="15896"/>
                </a:cubicBezTo>
                <a:cubicBezTo>
                  <a:pt x="9868" y="15660"/>
                  <a:pt x="9825" y="15434"/>
                  <a:pt x="9879" y="15193"/>
                </a:cubicBezTo>
                <a:cubicBezTo>
                  <a:pt x="9892" y="15101"/>
                  <a:pt x="9987" y="14456"/>
                  <a:pt x="10000" y="14365"/>
                </a:cubicBezTo>
                <a:cubicBezTo>
                  <a:pt x="10027" y="13312"/>
                  <a:pt x="10097" y="12899"/>
                  <a:pt x="10231" y="11852"/>
                </a:cubicBezTo>
                <a:cubicBezTo>
                  <a:pt x="10257" y="11766"/>
                  <a:pt x="10376" y="11717"/>
                  <a:pt x="10469" y="11803"/>
                </a:cubicBezTo>
                <a:cubicBezTo>
                  <a:pt x="11207" y="12464"/>
                  <a:pt x="11555" y="12812"/>
                  <a:pt x="12145" y="13452"/>
                </a:cubicBezTo>
                <a:cubicBezTo>
                  <a:pt x="12615" y="13962"/>
                  <a:pt x="13770" y="15290"/>
                  <a:pt x="13851" y="15532"/>
                </a:cubicBezTo>
                <a:cubicBezTo>
                  <a:pt x="13985" y="15978"/>
                  <a:pt x="14184" y="16417"/>
                  <a:pt x="14345" y="16965"/>
                </a:cubicBezTo>
                <a:cubicBezTo>
                  <a:pt x="14640" y="17948"/>
                  <a:pt x="15661" y="19270"/>
                  <a:pt x="15795" y="19517"/>
                </a:cubicBezTo>
                <a:cubicBezTo>
                  <a:pt x="15822" y="19565"/>
                  <a:pt x="15834" y="19592"/>
                  <a:pt x="15874" y="19630"/>
                </a:cubicBezTo>
                <a:cubicBezTo>
                  <a:pt x="15888" y="19640"/>
                  <a:pt x="16007" y="19658"/>
                  <a:pt x="16168" y="19663"/>
                </a:cubicBezTo>
                <a:cubicBezTo>
                  <a:pt x="16221" y="19851"/>
                  <a:pt x="16234" y="20173"/>
                  <a:pt x="15912" y="20420"/>
                </a:cubicBezTo>
                <a:cubicBezTo>
                  <a:pt x="15631" y="20641"/>
                  <a:pt x="16113" y="20946"/>
                  <a:pt x="16113" y="20946"/>
                </a:cubicBezTo>
                <a:cubicBezTo>
                  <a:pt x="16408" y="21042"/>
                  <a:pt x="16743" y="21091"/>
                  <a:pt x="17186" y="21080"/>
                </a:cubicBezTo>
                <a:cubicBezTo>
                  <a:pt x="17615" y="21075"/>
                  <a:pt x="17884" y="21161"/>
                  <a:pt x="17978" y="21187"/>
                </a:cubicBezTo>
                <a:cubicBezTo>
                  <a:pt x="18031" y="21204"/>
                  <a:pt x="18057" y="21209"/>
                  <a:pt x="18057" y="21209"/>
                </a:cubicBezTo>
                <a:cubicBezTo>
                  <a:pt x="18057" y="21209"/>
                  <a:pt x="19373" y="21440"/>
                  <a:pt x="20848" y="21344"/>
                </a:cubicBezTo>
                <a:cubicBezTo>
                  <a:pt x="21478" y="21317"/>
                  <a:pt x="21546" y="21161"/>
                  <a:pt x="21104" y="20946"/>
                </a:cubicBezTo>
                <a:cubicBezTo>
                  <a:pt x="20447" y="20618"/>
                  <a:pt x="19682" y="20571"/>
                  <a:pt x="19361" y="20367"/>
                </a:cubicBezTo>
                <a:cubicBezTo>
                  <a:pt x="18771" y="19991"/>
                  <a:pt x="18409" y="19910"/>
                  <a:pt x="18288" y="19620"/>
                </a:cubicBezTo>
                <a:cubicBezTo>
                  <a:pt x="18449" y="19598"/>
                  <a:pt x="18543" y="19583"/>
                  <a:pt x="18543" y="19583"/>
                </a:cubicBezTo>
                <a:cubicBezTo>
                  <a:pt x="18543" y="19583"/>
                  <a:pt x="18461" y="19087"/>
                  <a:pt x="18368" y="18765"/>
                </a:cubicBezTo>
                <a:cubicBezTo>
                  <a:pt x="18126" y="17922"/>
                  <a:pt x="18046" y="17332"/>
                  <a:pt x="17965" y="16870"/>
                </a:cubicBezTo>
                <a:cubicBezTo>
                  <a:pt x="17831" y="16053"/>
                  <a:pt x="17360" y="15671"/>
                  <a:pt x="17253" y="15402"/>
                </a:cubicBezTo>
                <a:cubicBezTo>
                  <a:pt x="16851" y="14452"/>
                  <a:pt x="16690" y="14372"/>
                  <a:pt x="16449" y="13378"/>
                </a:cubicBezTo>
                <a:cubicBezTo>
                  <a:pt x="16408" y="13195"/>
                  <a:pt x="16221" y="11911"/>
                  <a:pt x="15912" y="11159"/>
                </a:cubicBezTo>
                <a:cubicBezTo>
                  <a:pt x="15738" y="10734"/>
                  <a:pt x="15405" y="10370"/>
                  <a:pt x="15137" y="9967"/>
                </a:cubicBezTo>
                <a:cubicBezTo>
                  <a:pt x="15218" y="10096"/>
                  <a:pt x="15269" y="9913"/>
                  <a:pt x="15564" y="9886"/>
                </a:cubicBezTo>
                <a:cubicBezTo>
                  <a:pt x="16208" y="9832"/>
                  <a:pt x="16476" y="9686"/>
                  <a:pt x="16838" y="9498"/>
                </a:cubicBezTo>
                <a:cubicBezTo>
                  <a:pt x="17723" y="9020"/>
                  <a:pt x="20312" y="7812"/>
                  <a:pt x="20714" y="7469"/>
                </a:cubicBezTo>
                <a:cubicBezTo>
                  <a:pt x="20888" y="7318"/>
                  <a:pt x="21195" y="7000"/>
                  <a:pt x="21208" y="6839"/>
                </a:cubicBezTo>
                <a:cubicBezTo>
                  <a:pt x="21222" y="6646"/>
                  <a:pt x="20727" y="6421"/>
                  <a:pt x="20580" y="6292"/>
                </a:cubicBezTo>
                <a:cubicBezTo>
                  <a:pt x="20379" y="6120"/>
                  <a:pt x="19881" y="5825"/>
                  <a:pt x="19599" y="5669"/>
                </a:cubicBezTo>
                <a:cubicBezTo>
                  <a:pt x="18889" y="5277"/>
                  <a:pt x="18528" y="5179"/>
                  <a:pt x="17496" y="4690"/>
                </a:cubicBezTo>
                <a:cubicBezTo>
                  <a:pt x="17335" y="4615"/>
                  <a:pt x="16586" y="4008"/>
                  <a:pt x="15862" y="3884"/>
                </a:cubicBezTo>
                <a:cubicBezTo>
                  <a:pt x="15192" y="3766"/>
                  <a:pt x="13968" y="3767"/>
                  <a:pt x="13968" y="3767"/>
                </a:cubicBezTo>
                <a:cubicBezTo>
                  <a:pt x="14116" y="3536"/>
                  <a:pt x="13620" y="3418"/>
                  <a:pt x="13620" y="3149"/>
                </a:cubicBezTo>
                <a:cubicBezTo>
                  <a:pt x="13620" y="2607"/>
                  <a:pt x="15057" y="2853"/>
                  <a:pt x="13729" y="1365"/>
                </a:cubicBezTo>
                <a:cubicBezTo>
                  <a:pt x="13595" y="1220"/>
                  <a:pt x="13324" y="554"/>
                  <a:pt x="12426" y="334"/>
                </a:cubicBezTo>
                <a:cubicBezTo>
                  <a:pt x="12305" y="302"/>
                  <a:pt x="12051" y="279"/>
                  <a:pt x="11957" y="236"/>
                </a:cubicBezTo>
                <a:cubicBezTo>
                  <a:pt x="11796" y="172"/>
                  <a:pt x="11555" y="87"/>
                  <a:pt x="11219" y="38"/>
                </a:cubicBezTo>
                <a:cubicBezTo>
                  <a:pt x="11126" y="25"/>
                  <a:pt x="10968" y="9"/>
                  <a:pt x="10767" y="3"/>
                </a:cubicBezTo>
                <a:close/>
                <a:moveTo>
                  <a:pt x="15514" y="5645"/>
                </a:moveTo>
                <a:cubicBezTo>
                  <a:pt x="15647" y="5640"/>
                  <a:pt x="15796" y="5665"/>
                  <a:pt x="15967" y="5723"/>
                </a:cubicBezTo>
                <a:cubicBezTo>
                  <a:pt x="16731" y="5981"/>
                  <a:pt x="18812" y="6904"/>
                  <a:pt x="18812" y="7022"/>
                </a:cubicBezTo>
                <a:cubicBezTo>
                  <a:pt x="18812" y="7113"/>
                  <a:pt x="18490" y="7365"/>
                  <a:pt x="17806" y="7838"/>
                </a:cubicBezTo>
                <a:cubicBezTo>
                  <a:pt x="17350" y="8155"/>
                  <a:pt x="16894" y="8365"/>
                  <a:pt x="16264" y="8763"/>
                </a:cubicBezTo>
                <a:cubicBezTo>
                  <a:pt x="16224" y="8790"/>
                  <a:pt x="15967" y="8972"/>
                  <a:pt x="15686" y="8961"/>
                </a:cubicBezTo>
                <a:cubicBezTo>
                  <a:pt x="15686" y="8961"/>
                  <a:pt x="15299" y="8919"/>
                  <a:pt x="14923" y="8817"/>
                </a:cubicBezTo>
                <a:cubicBezTo>
                  <a:pt x="14575" y="8720"/>
                  <a:pt x="14186" y="8736"/>
                  <a:pt x="14186" y="8758"/>
                </a:cubicBezTo>
                <a:cubicBezTo>
                  <a:pt x="14186" y="8763"/>
                  <a:pt x="13824" y="8521"/>
                  <a:pt x="13851" y="8021"/>
                </a:cubicBezTo>
                <a:cubicBezTo>
                  <a:pt x="13891" y="7054"/>
                  <a:pt x="14277" y="6722"/>
                  <a:pt x="14559" y="6340"/>
                </a:cubicBezTo>
                <a:cubicBezTo>
                  <a:pt x="14861" y="5938"/>
                  <a:pt x="15116" y="5661"/>
                  <a:pt x="15514" y="5645"/>
                </a:cubicBezTo>
                <a:close/>
                <a:moveTo>
                  <a:pt x="5395" y="5887"/>
                </a:moveTo>
                <a:cubicBezTo>
                  <a:pt x="5545" y="5876"/>
                  <a:pt x="5689" y="5902"/>
                  <a:pt x="5722" y="6028"/>
                </a:cubicBezTo>
                <a:cubicBezTo>
                  <a:pt x="5749" y="6120"/>
                  <a:pt x="5832" y="6280"/>
                  <a:pt x="5886" y="6414"/>
                </a:cubicBezTo>
                <a:cubicBezTo>
                  <a:pt x="6060" y="6844"/>
                  <a:pt x="6366" y="6931"/>
                  <a:pt x="6393" y="7210"/>
                </a:cubicBezTo>
                <a:cubicBezTo>
                  <a:pt x="6527" y="8430"/>
                  <a:pt x="5806" y="8382"/>
                  <a:pt x="5404" y="8919"/>
                </a:cubicBezTo>
                <a:cubicBezTo>
                  <a:pt x="5337" y="8903"/>
                  <a:pt x="4707" y="8988"/>
                  <a:pt x="4130" y="9095"/>
                </a:cubicBezTo>
                <a:cubicBezTo>
                  <a:pt x="3419" y="8778"/>
                  <a:pt x="3068" y="7651"/>
                  <a:pt x="2559" y="7281"/>
                </a:cubicBezTo>
                <a:cubicBezTo>
                  <a:pt x="2291" y="7082"/>
                  <a:pt x="3164" y="6834"/>
                  <a:pt x="3807" y="6544"/>
                </a:cubicBezTo>
                <a:cubicBezTo>
                  <a:pt x="4304" y="6323"/>
                  <a:pt x="4516" y="6228"/>
                  <a:pt x="5052" y="5964"/>
                </a:cubicBezTo>
                <a:cubicBezTo>
                  <a:pt x="5092" y="5946"/>
                  <a:pt x="5246" y="5898"/>
                  <a:pt x="5395" y="5887"/>
                </a:cubicBezTo>
                <a:close/>
              </a:path>
            </a:pathLst>
          </a:custGeom>
          <a:solidFill>
            <a:srgbClr val="000000"/>
          </a:solidFill>
          <a:ln w="12700">
            <a:miter lim="400000"/>
          </a:ln>
        </p:spPr>
        <p:txBody>
          <a:bodyPr lIns="50800" tIns="50800" rIns="50800" bIns="50800" anchor="ctr"/>
          <a:lstStyle/>
          <a:p>
            <a:pPr>
              <a:lnSpc>
                <a:spcPct val="120000"/>
              </a:lnSpc>
              <a:defRPr cap="all" sz="3000">
                <a:solidFill>
                  <a:srgbClr val="FFFFFF"/>
                </a:solidFill>
                <a:latin typeface="Proxima Nova Extrabold"/>
                <a:ea typeface="Proxima Nova Extrabold"/>
                <a:cs typeface="Proxima Nova Extrabold"/>
                <a:sym typeface="Proxima Nova Extrabold"/>
              </a:defRPr>
            </a:pPr>
          </a:p>
        </p:txBody>
      </p:sp>
    </p:spTree>
  </p:cSld>
  <p:clrMapOvr>
    <a:masterClrMapping/>
  </p:clrMapOvr>
  <p:transition xmlns:p14="http://schemas.microsoft.com/office/powerpoint/2010/main" spd="med" advClick="1"/>
</p:sld>
</file>

<file path=ppt/slides/slide4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rgbClr val="D6EBEE"/>
        </a:solidFill>
      </p:bgPr>
    </p:bg>
    <p:spTree>
      <p:nvGrpSpPr>
        <p:cNvPr id="1" name=""/>
        <p:cNvGrpSpPr/>
        <p:nvPr/>
      </p:nvGrpSpPr>
      <p:grpSpPr>
        <a:xfrm>
          <a:off x="0" y="0"/>
          <a:ext cx="0" cy="0"/>
          <a:chOff x="0" y="0"/>
          <a:chExt cx="0" cy="0"/>
        </a:xfrm>
      </p:grpSpPr>
      <p:sp>
        <p:nvSpPr>
          <p:cNvPr id="436" name="THE TIMOTHY Process"/>
          <p:cNvSpPr txBox="1"/>
          <p:nvPr>
            <p:ph type="title"/>
          </p:nvPr>
        </p:nvSpPr>
        <p:spPr>
          <a:xfrm>
            <a:off x="824716" y="1003586"/>
            <a:ext cx="21945601" cy="2298701"/>
          </a:xfrm>
          <a:prstGeom prst="rect">
            <a:avLst/>
          </a:prstGeom>
        </p:spPr>
        <p:txBody>
          <a:bodyPr/>
          <a:lstStyle>
            <a:lvl1pPr defTabSz="676909">
              <a:defRPr spc="-114" sz="11480">
                <a:solidFill>
                  <a:srgbClr val="000000"/>
                </a:solidFill>
                <a:latin typeface="Anton Regular"/>
                <a:ea typeface="Anton Regular"/>
                <a:cs typeface="Anton Regular"/>
                <a:sym typeface="Anton Regular"/>
              </a:defRPr>
            </a:lvl1pPr>
          </a:lstStyle>
          <a:p>
            <a:pPr/>
            <a:r>
              <a:t>THE TIMOTHY Process</a:t>
            </a:r>
          </a:p>
        </p:txBody>
      </p:sp>
      <p:pic>
        <p:nvPicPr>
          <p:cNvPr id="437" name="1 (24).png" descr="1 (24).png"/>
          <p:cNvPicPr>
            <a:picLocks noChangeAspect="1"/>
          </p:cNvPicPr>
          <p:nvPr/>
        </p:nvPicPr>
        <p:blipFill>
          <a:blip r:embed="rId3">
            <a:extLst/>
          </a:blip>
          <a:srcRect l="8333" t="0" r="8333" b="0"/>
          <a:stretch>
            <a:fillRect/>
          </a:stretch>
        </p:blipFill>
        <p:spPr>
          <a:xfrm>
            <a:off x="94378" y="5210643"/>
            <a:ext cx="6986304" cy="4715757"/>
          </a:xfrm>
          <a:prstGeom prst="rect">
            <a:avLst/>
          </a:prstGeom>
          <a:ln w="12700">
            <a:miter lim="400000"/>
          </a:ln>
        </p:spPr>
      </p:pic>
      <p:sp>
        <p:nvSpPr>
          <p:cNvPr id="438" name="Male"/>
          <p:cNvSpPr/>
          <p:nvPr/>
        </p:nvSpPr>
        <p:spPr>
          <a:xfrm>
            <a:off x="598552" y="4812958"/>
            <a:ext cx="193618" cy="522442"/>
          </a:xfrm>
          <a:custGeom>
            <a:avLst/>
            <a:gdLst/>
            <a:ahLst/>
            <a:cxnLst>
              <a:cxn ang="0">
                <a:pos x="wd2" y="hd2"/>
              </a:cxn>
              <a:cxn ang="5400000">
                <a:pos x="wd2" y="hd2"/>
              </a:cxn>
              <a:cxn ang="10800000">
                <a:pos x="wd2" y="hd2"/>
              </a:cxn>
              <a:cxn ang="16200000">
                <a:pos x="wd2" y="hd2"/>
              </a:cxn>
            </a:cxnLst>
            <a:rect l="0" t="0" r="r" b="b"/>
            <a:pathLst>
              <a:path w="21547" h="21600" fill="norm" stroke="1"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000000"/>
          </a:solidFill>
          <a:ln w="12700">
            <a:miter lim="400000"/>
          </a:ln>
        </p:spPr>
        <p:txBody>
          <a:bodyPr lIns="50800" tIns="50800" rIns="50800" bIns="50800" anchor="ctr"/>
          <a:lstStyle/>
          <a:p>
            <a:pPr>
              <a:lnSpc>
                <a:spcPct val="120000"/>
              </a:lnSpc>
              <a:defRPr cap="all" sz="3000">
                <a:solidFill>
                  <a:srgbClr val="FFFFFF"/>
                </a:solidFill>
                <a:latin typeface="Proxima Nova Extrabold"/>
                <a:ea typeface="Proxima Nova Extrabold"/>
                <a:cs typeface="Proxima Nova Extrabold"/>
                <a:sym typeface="Proxima Nova Extrabold"/>
              </a:defRPr>
            </a:pPr>
          </a:p>
        </p:txBody>
      </p:sp>
      <p:sp>
        <p:nvSpPr>
          <p:cNvPr id="439" name="Female"/>
          <p:cNvSpPr/>
          <p:nvPr/>
        </p:nvSpPr>
        <p:spPr>
          <a:xfrm>
            <a:off x="887336" y="4812958"/>
            <a:ext cx="236202" cy="522442"/>
          </a:xfrm>
          <a:custGeom>
            <a:avLst/>
            <a:gdLst/>
            <a:ahLst/>
            <a:cxnLst>
              <a:cxn ang="0">
                <a:pos x="wd2" y="hd2"/>
              </a:cxn>
              <a:cxn ang="5400000">
                <a:pos x="wd2" y="hd2"/>
              </a:cxn>
              <a:cxn ang="10800000">
                <a:pos x="wd2" y="hd2"/>
              </a:cxn>
              <a:cxn ang="16200000">
                <a:pos x="wd2" y="hd2"/>
              </a:cxn>
            </a:cxnLst>
            <a:rect l="0" t="0" r="r" b="b"/>
            <a:pathLst>
              <a:path w="21297" h="21600" fill="norm" stroke="1" extrusionOk="0">
                <a:moveTo>
                  <a:pt x="10645" y="0"/>
                </a:moveTo>
                <a:cubicBezTo>
                  <a:pt x="11687" y="0"/>
                  <a:pt x="12727" y="182"/>
                  <a:pt x="13523" y="547"/>
                </a:cubicBezTo>
                <a:cubicBezTo>
                  <a:pt x="15113" y="1276"/>
                  <a:pt x="15113" y="2458"/>
                  <a:pt x="13523" y="3188"/>
                </a:cubicBezTo>
                <a:cubicBezTo>
                  <a:pt x="11932" y="3917"/>
                  <a:pt x="9354" y="3917"/>
                  <a:pt x="7763" y="3188"/>
                </a:cubicBezTo>
                <a:cubicBezTo>
                  <a:pt x="6173" y="2458"/>
                  <a:pt x="6173" y="1276"/>
                  <a:pt x="7763" y="547"/>
                </a:cubicBezTo>
                <a:cubicBezTo>
                  <a:pt x="8559" y="182"/>
                  <a:pt x="9602" y="0"/>
                  <a:pt x="10645" y="0"/>
                </a:cubicBezTo>
                <a:close/>
                <a:moveTo>
                  <a:pt x="13438" y="4109"/>
                </a:moveTo>
                <a:cubicBezTo>
                  <a:pt x="15626" y="4109"/>
                  <a:pt x="16798" y="4934"/>
                  <a:pt x="17144" y="5420"/>
                </a:cubicBezTo>
                <a:lnTo>
                  <a:pt x="21247" y="11877"/>
                </a:lnTo>
                <a:cubicBezTo>
                  <a:pt x="21447" y="12205"/>
                  <a:pt x="21029" y="12546"/>
                  <a:pt x="20312" y="12638"/>
                </a:cubicBezTo>
                <a:cubicBezTo>
                  <a:pt x="20191" y="12653"/>
                  <a:pt x="20068" y="12661"/>
                  <a:pt x="19948" y="12661"/>
                </a:cubicBezTo>
                <a:cubicBezTo>
                  <a:pt x="19359" y="12661"/>
                  <a:pt x="18819" y="12482"/>
                  <a:pt x="18653" y="12209"/>
                </a:cubicBezTo>
                <a:lnTo>
                  <a:pt x="15028" y="6537"/>
                </a:lnTo>
                <a:lnTo>
                  <a:pt x="14303" y="6537"/>
                </a:lnTo>
                <a:cubicBezTo>
                  <a:pt x="14308" y="6544"/>
                  <a:pt x="14314" y="6551"/>
                  <a:pt x="14318" y="6558"/>
                </a:cubicBezTo>
                <a:lnTo>
                  <a:pt x="18892" y="14438"/>
                </a:lnTo>
                <a:cubicBezTo>
                  <a:pt x="18968" y="14570"/>
                  <a:pt x="18790" y="14676"/>
                  <a:pt x="18494" y="14676"/>
                </a:cubicBezTo>
                <a:lnTo>
                  <a:pt x="15230" y="14676"/>
                </a:lnTo>
                <a:lnTo>
                  <a:pt x="15230" y="20674"/>
                </a:lnTo>
                <a:cubicBezTo>
                  <a:pt x="15230" y="21185"/>
                  <a:pt x="14325" y="21600"/>
                  <a:pt x="13210" y="21600"/>
                </a:cubicBezTo>
                <a:cubicBezTo>
                  <a:pt x="12094" y="21600"/>
                  <a:pt x="11193" y="21185"/>
                  <a:pt x="11193" y="20674"/>
                </a:cubicBezTo>
                <a:lnTo>
                  <a:pt x="11193" y="14676"/>
                </a:lnTo>
                <a:cubicBezTo>
                  <a:pt x="10971" y="14676"/>
                  <a:pt x="10766" y="14676"/>
                  <a:pt x="10689" y="14676"/>
                </a:cubicBezTo>
                <a:cubicBezTo>
                  <a:pt x="10602" y="14676"/>
                  <a:pt x="10352" y="14676"/>
                  <a:pt x="10096" y="14676"/>
                </a:cubicBezTo>
                <a:lnTo>
                  <a:pt x="10096" y="20674"/>
                </a:lnTo>
                <a:cubicBezTo>
                  <a:pt x="10096" y="21185"/>
                  <a:pt x="9192" y="21600"/>
                  <a:pt x="8076" y="21600"/>
                </a:cubicBezTo>
                <a:cubicBezTo>
                  <a:pt x="6960" y="21600"/>
                  <a:pt x="6059" y="21185"/>
                  <a:pt x="6059" y="20674"/>
                </a:cubicBezTo>
                <a:lnTo>
                  <a:pt x="6059" y="14676"/>
                </a:lnTo>
                <a:lnTo>
                  <a:pt x="2887" y="14676"/>
                </a:lnTo>
                <a:cubicBezTo>
                  <a:pt x="2591" y="14676"/>
                  <a:pt x="2410" y="14570"/>
                  <a:pt x="2486" y="14438"/>
                </a:cubicBezTo>
                <a:lnTo>
                  <a:pt x="7060" y="6558"/>
                </a:lnTo>
                <a:cubicBezTo>
                  <a:pt x="7064" y="6551"/>
                  <a:pt x="7070" y="6544"/>
                  <a:pt x="7075" y="6537"/>
                </a:cubicBezTo>
                <a:lnTo>
                  <a:pt x="6365" y="6537"/>
                </a:lnTo>
                <a:lnTo>
                  <a:pt x="2641" y="12192"/>
                </a:lnTo>
                <a:cubicBezTo>
                  <a:pt x="2470" y="12463"/>
                  <a:pt x="1933" y="12638"/>
                  <a:pt x="1349" y="12638"/>
                </a:cubicBezTo>
                <a:cubicBezTo>
                  <a:pt x="1225" y="12638"/>
                  <a:pt x="1098" y="12631"/>
                  <a:pt x="973" y="12614"/>
                </a:cubicBezTo>
                <a:cubicBezTo>
                  <a:pt x="259" y="12519"/>
                  <a:pt x="-153" y="12177"/>
                  <a:pt x="53" y="11850"/>
                </a:cubicBezTo>
                <a:lnTo>
                  <a:pt x="4260" y="5432"/>
                </a:lnTo>
                <a:lnTo>
                  <a:pt x="4275" y="5407"/>
                </a:lnTo>
                <a:cubicBezTo>
                  <a:pt x="4628" y="4924"/>
                  <a:pt x="5803" y="4112"/>
                  <a:pt x="7969" y="4112"/>
                </a:cubicBezTo>
                <a:cubicBezTo>
                  <a:pt x="7981" y="4112"/>
                  <a:pt x="7994" y="4112"/>
                  <a:pt x="8006" y="4112"/>
                </a:cubicBezTo>
                <a:lnTo>
                  <a:pt x="8529" y="4114"/>
                </a:lnTo>
                <a:cubicBezTo>
                  <a:pt x="8565" y="4113"/>
                  <a:pt x="8599" y="4109"/>
                  <a:pt x="8635" y="4109"/>
                </a:cubicBezTo>
                <a:lnTo>
                  <a:pt x="13438" y="4109"/>
                </a:lnTo>
                <a:close/>
              </a:path>
            </a:pathLst>
          </a:custGeom>
          <a:solidFill>
            <a:srgbClr val="000000"/>
          </a:solidFill>
          <a:ln w="12700">
            <a:miter lim="400000"/>
          </a:ln>
        </p:spPr>
        <p:txBody>
          <a:bodyPr lIns="50800" tIns="50800" rIns="50800" bIns="50800" anchor="ctr"/>
          <a:lstStyle/>
          <a:p>
            <a:pPr>
              <a:lnSpc>
                <a:spcPct val="120000"/>
              </a:lnSpc>
              <a:defRPr cap="all" sz="3000">
                <a:solidFill>
                  <a:srgbClr val="FFFFFF"/>
                </a:solidFill>
                <a:latin typeface="Proxima Nova Extrabold"/>
                <a:ea typeface="Proxima Nova Extrabold"/>
                <a:cs typeface="Proxima Nova Extrabold"/>
                <a:sym typeface="Proxima Nova Extrabold"/>
              </a:defRPr>
            </a:pPr>
          </a:p>
        </p:txBody>
      </p:sp>
      <p:sp>
        <p:nvSpPr>
          <p:cNvPr id="440" name="Star"/>
          <p:cNvSpPr/>
          <p:nvPr/>
        </p:nvSpPr>
        <p:spPr>
          <a:xfrm>
            <a:off x="2423738" y="6081574"/>
            <a:ext cx="725295" cy="690456"/>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0800" y="0"/>
                </a:moveTo>
                <a:lnTo>
                  <a:pt x="13444" y="1927"/>
                </a:lnTo>
                <a:lnTo>
                  <a:pt x="16699" y="1750"/>
                </a:lnTo>
                <a:lnTo>
                  <a:pt x="17892" y="4815"/>
                </a:lnTo>
                <a:lnTo>
                  <a:pt x="20725" y="6444"/>
                </a:lnTo>
                <a:lnTo>
                  <a:pt x="20088" y="9674"/>
                </a:lnTo>
                <a:lnTo>
                  <a:pt x="21600" y="12592"/>
                </a:lnTo>
                <a:lnTo>
                  <a:pt x="19336" y="14962"/>
                </a:lnTo>
                <a:lnTo>
                  <a:pt x="19046" y="18242"/>
                </a:lnTo>
                <a:lnTo>
                  <a:pt x="15873" y="18999"/>
                </a:lnTo>
                <a:lnTo>
                  <a:pt x="13874" y="21600"/>
                </a:lnTo>
                <a:lnTo>
                  <a:pt x="10800" y="20504"/>
                </a:lnTo>
                <a:lnTo>
                  <a:pt x="7726" y="21600"/>
                </a:lnTo>
                <a:lnTo>
                  <a:pt x="5727" y="18999"/>
                </a:lnTo>
                <a:lnTo>
                  <a:pt x="2554" y="18242"/>
                </a:lnTo>
                <a:lnTo>
                  <a:pt x="2264" y="14962"/>
                </a:lnTo>
                <a:lnTo>
                  <a:pt x="0" y="12592"/>
                </a:lnTo>
                <a:lnTo>
                  <a:pt x="1512" y="9674"/>
                </a:lnTo>
                <a:lnTo>
                  <a:pt x="875" y="6444"/>
                </a:lnTo>
                <a:lnTo>
                  <a:pt x="3708" y="4815"/>
                </a:lnTo>
                <a:lnTo>
                  <a:pt x="4901" y="1750"/>
                </a:lnTo>
                <a:lnTo>
                  <a:pt x="8156" y="1927"/>
                </a:lnTo>
                <a:close/>
              </a:path>
            </a:pathLst>
          </a:custGeom>
          <a:solidFill>
            <a:schemeClr val="accent4"/>
          </a:solidFill>
          <a:ln w="12700">
            <a:miter lim="400000"/>
          </a:ln>
        </p:spPr>
        <p:txBody>
          <a:bodyPr lIns="50800" tIns="50800" rIns="50800" bIns="50800" anchor="ctr"/>
          <a:lstStyle/>
          <a:p>
            <a:pPr>
              <a:lnSpc>
                <a:spcPct val="120000"/>
              </a:lnSpc>
              <a:defRPr cap="all" sz="3000">
                <a:solidFill>
                  <a:schemeClr val="accent4">
                    <a:hueOff val="609139"/>
                    <a:lumOff val="16169"/>
                  </a:schemeClr>
                </a:solidFill>
                <a:latin typeface="Proxima Nova Extrabold"/>
                <a:ea typeface="Proxima Nova Extrabold"/>
                <a:cs typeface="Proxima Nova Extrabold"/>
                <a:sym typeface="Proxima Nova Extrabold"/>
              </a:defRPr>
            </a:pPr>
          </a:p>
        </p:txBody>
      </p:sp>
      <p:sp>
        <p:nvSpPr>
          <p:cNvPr id="441" name="Male"/>
          <p:cNvSpPr/>
          <p:nvPr/>
        </p:nvSpPr>
        <p:spPr>
          <a:xfrm>
            <a:off x="2632592" y="6262403"/>
            <a:ext cx="121853" cy="328798"/>
          </a:xfrm>
          <a:custGeom>
            <a:avLst/>
            <a:gdLst/>
            <a:ahLst/>
            <a:cxnLst>
              <a:cxn ang="0">
                <a:pos x="wd2" y="hd2"/>
              </a:cxn>
              <a:cxn ang="5400000">
                <a:pos x="wd2" y="hd2"/>
              </a:cxn>
              <a:cxn ang="10800000">
                <a:pos x="wd2" y="hd2"/>
              </a:cxn>
              <a:cxn ang="16200000">
                <a:pos x="wd2" y="hd2"/>
              </a:cxn>
            </a:cxnLst>
            <a:rect l="0" t="0" r="r" b="b"/>
            <a:pathLst>
              <a:path w="21547" h="21600" fill="norm" stroke="1"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000000"/>
          </a:solidFill>
          <a:ln w="12700">
            <a:miter lim="400000"/>
          </a:ln>
        </p:spPr>
        <p:txBody>
          <a:bodyPr lIns="50800" tIns="50800" rIns="50800" bIns="50800" anchor="ctr"/>
          <a:lstStyle/>
          <a:p>
            <a:pPr>
              <a:lnSpc>
                <a:spcPct val="120000"/>
              </a:lnSpc>
              <a:defRPr cap="all" sz="3000">
                <a:solidFill>
                  <a:srgbClr val="FFFFFF"/>
                </a:solidFill>
                <a:latin typeface="Proxima Nova Extrabold"/>
                <a:ea typeface="Proxima Nova Extrabold"/>
                <a:cs typeface="Proxima Nova Extrabold"/>
                <a:sym typeface="Proxima Nova Extrabold"/>
              </a:defRPr>
            </a:pPr>
          </a:p>
        </p:txBody>
      </p:sp>
      <p:sp>
        <p:nvSpPr>
          <p:cNvPr id="442" name="Female"/>
          <p:cNvSpPr/>
          <p:nvPr/>
        </p:nvSpPr>
        <p:spPr>
          <a:xfrm>
            <a:off x="2791526" y="6262403"/>
            <a:ext cx="148654" cy="328798"/>
          </a:xfrm>
          <a:custGeom>
            <a:avLst/>
            <a:gdLst/>
            <a:ahLst/>
            <a:cxnLst>
              <a:cxn ang="0">
                <a:pos x="wd2" y="hd2"/>
              </a:cxn>
              <a:cxn ang="5400000">
                <a:pos x="wd2" y="hd2"/>
              </a:cxn>
              <a:cxn ang="10800000">
                <a:pos x="wd2" y="hd2"/>
              </a:cxn>
              <a:cxn ang="16200000">
                <a:pos x="wd2" y="hd2"/>
              </a:cxn>
            </a:cxnLst>
            <a:rect l="0" t="0" r="r" b="b"/>
            <a:pathLst>
              <a:path w="21297" h="21600" fill="norm" stroke="1" extrusionOk="0">
                <a:moveTo>
                  <a:pt x="10652" y="0"/>
                </a:moveTo>
                <a:cubicBezTo>
                  <a:pt x="9610" y="0"/>
                  <a:pt x="8570" y="182"/>
                  <a:pt x="7774" y="547"/>
                </a:cubicBezTo>
                <a:cubicBezTo>
                  <a:pt x="6184" y="1276"/>
                  <a:pt x="6184" y="2458"/>
                  <a:pt x="7774" y="3188"/>
                </a:cubicBezTo>
                <a:cubicBezTo>
                  <a:pt x="9365" y="3917"/>
                  <a:pt x="11943" y="3917"/>
                  <a:pt x="13534" y="3188"/>
                </a:cubicBezTo>
                <a:cubicBezTo>
                  <a:pt x="15124" y="2458"/>
                  <a:pt x="15124" y="1276"/>
                  <a:pt x="13534" y="547"/>
                </a:cubicBezTo>
                <a:cubicBezTo>
                  <a:pt x="12738" y="182"/>
                  <a:pt x="11695" y="0"/>
                  <a:pt x="10652" y="0"/>
                </a:cubicBezTo>
                <a:close/>
                <a:moveTo>
                  <a:pt x="7859" y="4109"/>
                </a:moveTo>
                <a:cubicBezTo>
                  <a:pt x="5671" y="4109"/>
                  <a:pt x="4499" y="4934"/>
                  <a:pt x="4153" y="5420"/>
                </a:cubicBezTo>
                <a:lnTo>
                  <a:pt x="50" y="11877"/>
                </a:lnTo>
                <a:cubicBezTo>
                  <a:pt x="-150" y="12205"/>
                  <a:pt x="268" y="12546"/>
                  <a:pt x="985" y="12638"/>
                </a:cubicBezTo>
                <a:cubicBezTo>
                  <a:pt x="1106" y="12653"/>
                  <a:pt x="1229" y="12661"/>
                  <a:pt x="1349" y="12661"/>
                </a:cubicBezTo>
                <a:cubicBezTo>
                  <a:pt x="1938" y="12661"/>
                  <a:pt x="2478" y="12482"/>
                  <a:pt x="2644" y="12209"/>
                </a:cubicBezTo>
                <a:lnTo>
                  <a:pt x="6269" y="6537"/>
                </a:lnTo>
                <a:lnTo>
                  <a:pt x="6994" y="6537"/>
                </a:lnTo>
                <a:cubicBezTo>
                  <a:pt x="6989" y="6544"/>
                  <a:pt x="6983" y="6551"/>
                  <a:pt x="6979" y="6558"/>
                </a:cubicBezTo>
                <a:lnTo>
                  <a:pt x="2405" y="14438"/>
                </a:lnTo>
                <a:cubicBezTo>
                  <a:pt x="2329" y="14570"/>
                  <a:pt x="2507" y="14676"/>
                  <a:pt x="2803" y="14676"/>
                </a:cubicBezTo>
                <a:lnTo>
                  <a:pt x="6067" y="14676"/>
                </a:lnTo>
                <a:lnTo>
                  <a:pt x="6067" y="20674"/>
                </a:lnTo>
                <a:cubicBezTo>
                  <a:pt x="6067" y="21185"/>
                  <a:pt x="6972" y="21600"/>
                  <a:pt x="8087" y="21600"/>
                </a:cubicBezTo>
                <a:cubicBezTo>
                  <a:pt x="9203" y="21600"/>
                  <a:pt x="10104" y="21185"/>
                  <a:pt x="10104" y="20674"/>
                </a:cubicBezTo>
                <a:lnTo>
                  <a:pt x="10104" y="14676"/>
                </a:lnTo>
                <a:cubicBezTo>
                  <a:pt x="10326" y="14676"/>
                  <a:pt x="10531" y="14676"/>
                  <a:pt x="10608" y="14676"/>
                </a:cubicBezTo>
                <a:cubicBezTo>
                  <a:pt x="10695" y="14676"/>
                  <a:pt x="10945" y="14676"/>
                  <a:pt x="11201" y="14676"/>
                </a:cubicBezTo>
                <a:lnTo>
                  <a:pt x="11201" y="20674"/>
                </a:lnTo>
                <a:cubicBezTo>
                  <a:pt x="11201" y="21185"/>
                  <a:pt x="12105" y="21600"/>
                  <a:pt x="13221" y="21600"/>
                </a:cubicBezTo>
                <a:cubicBezTo>
                  <a:pt x="14337" y="21600"/>
                  <a:pt x="15238" y="21185"/>
                  <a:pt x="15238" y="20674"/>
                </a:cubicBezTo>
                <a:lnTo>
                  <a:pt x="15238" y="14676"/>
                </a:lnTo>
                <a:lnTo>
                  <a:pt x="18410" y="14676"/>
                </a:lnTo>
                <a:cubicBezTo>
                  <a:pt x="18706" y="14676"/>
                  <a:pt x="18887" y="14570"/>
                  <a:pt x="18811" y="14438"/>
                </a:cubicBezTo>
                <a:lnTo>
                  <a:pt x="14237" y="6558"/>
                </a:lnTo>
                <a:cubicBezTo>
                  <a:pt x="14233" y="6551"/>
                  <a:pt x="14227" y="6544"/>
                  <a:pt x="14222" y="6537"/>
                </a:cubicBezTo>
                <a:lnTo>
                  <a:pt x="14932" y="6537"/>
                </a:lnTo>
                <a:lnTo>
                  <a:pt x="18656" y="12192"/>
                </a:lnTo>
                <a:cubicBezTo>
                  <a:pt x="18827" y="12463"/>
                  <a:pt x="19364" y="12638"/>
                  <a:pt x="19948" y="12638"/>
                </a:cubicBezTo>
                <a:cubicBezTo>
                  <a:pt x="20072" y="12638"/>
                  <a:pt x="20199" y="12631"/>
                  <a:pt x="20324" y="12614"/>
                </a:cubicBezTo>
                <a:cubicBezTo>
                  <a:pt x="21038" y="12519"/>
                  <a:pt x="21450" y="12177"/>
                  <a:pt x="21244" y="11850"/>
                </a:cubicBezTo>
                <a:lnTo>
                  <a:pt x="17037" y="5432"/>
                </a:lnTo>
                <a:lnTo>
                  <a:pt x="17022" y="5407"/>
                </a:lnTo>
                <a:cubicBezTo>
                  <a:pt x="16669" y="4924"/>
                  <a:pt x="15494" y="4112"/>
                  <a:pt x="13328" y="4112"/>
                </a:cubicBezTo>
                <a:cubicBezTo>
                  <a:pt x="13316" y="4112"/>
                  <a:pt x="13303" y="4112"/>
                  <a:pt x="13291" y="4112"/>
                </a:cubicBezTo>
                <a:lnTo>
                  <a:pt x="12768" y="4114"/>
                </a:lnTo>
                <a:cubicBezTo>
                  <a:pt x="12732" y="4113"/>
                  <a:pt x="12698" y="4109"/>
                  <a:pt x="12662" y="4109"/>
                </a:cubicBezTo>
                <a:lnTo>
                  <a:pt x="7859" y="4109"/>
                </a:lnTo>
                <a:close/>
              </a:path>
            </a:pathLst>
          </a:custGeom>
          <a:solidFill>
            <a:srgbClr val="000000"/>
          </a:solidFill>
          <a:ln w="12700">
            <a:miter lim="400000"/>
          </a:ln>
        </p:spPr>
        <p:txBody>
          <a:bodyPr lIns="50800" tIns="50800" rIns="50800" bIns="50800" anchor="ctr"/>
          <a:lstStyle/>
          <a:p>
            <a:pPr>
              <a:lnSpc>
                <a:spcPct val="120000"/>
              </a:lnSpc>
              <a:defRPr cap="all" sz="3000">
                <a:solidFill>
                  <a:srgbClr val="FFFFFF"/>
                </a:solidFill>
                <a:latin typeface="Proxima Nova Extrabold"/>
                <a:ea typeface="Proxima Nova Extrabold"/>
                <a:cs typeface="Proxima Nova Extrabold"/>
                <a:sym typeface="Proxima Nova Extrabold"/>
              </a:defRPr>
            </a:pPr>
          </a:p>
        </p:txBody>
      </p:sp>
      <p:sp>
        <p:nvSpPr>
          <p:cNvPr id="443" name="Worker"/>
          <p:cNvSpPr/>
          <p:nvPr/>
        </p:nvSpPr>
        <p:spPr>
          <a:xfrm>
            <a:off x="5979673" y="9814480"/>
            <a:ext cx="468726" cy="1048662"/>
          </a:xfrm>
          <a:custGeom>
            <a:avLst/>
            <a:gdLst/>
            <a:ahLst/>
            <a:cxnLst>
              <a:cxn ang="0">
                <a:pos x="wd2" y="hd2"/>
              </a:cxn>
              <a:cxn ang="5400000">
                <a:pos x="wd2" y="hd2"/>
              </a:cxn>
              <a:cxn ang="10800000">
                <a:pos x="wd2" y="hd2"/>
              </a:cxn>
              <a:cxn ang="16200000">
                <a:pos x="wd2" y="hd2"/>
              </a:cxn>
            </a:cxnLst>
            <a:rect l="0" t="0" r="r" b="b"/>
            <a:pathLst>
              <a:path w="21537" h="21485" fill="norm" stroke="1" extrusionOk="0">
                <a:moveTo>
                  <a:pt x="10437" y="4"/>
                </a:moveTo>
                <a:cubicBezTo>
                  <a:pt x="10086" y="16"/>
                  <a:pt x="9890" y="53"/>
                  <a:pt x="9890" y="53"/>
                </a:cubicBezTo>
                <a:lnTo>
                  <a:pt x="9679" y="218"/>
                </a:lnTo>
                <a:cubicBezTo>
                  <a:pt x="9679" y="218"/>
                  <a:pt x="9475" y="209"/>
                  <a:pt x="9302" y="233"/>
                </a:cubicBezTo>
                <a:cubicBezTo>
                  <a:pt x="9123" y="277"/>
                  <a:pt x="8310" y="685"/>
                  <a:pt x="8077" y="979"/>
                </a:cubicBezTo>
                <a:cubicBezTo>
                  <a:pt x="7824" y="1007"/>
                  <a:pt x="6972" y="1066"/>
                  <a:pt x="6792" y="1100"/>
                </a:cubicBezTo>
                <a:cubicBezTo>
                  <a:pt x="6611" y="1134"/>
                  <a:pt x="6610" y="1188"/>
                  <a:pt x="6747" y="1207"/>
                </a:cubicBezTo>
                <a:cubicBezTo>
                  <a:pt x="6845" y="1222"/>
                  <a:pt x="7314" y="1289"/>
                  <a:pt x="7960" y="1382"/>
                </a:cubicBezTo>
                <a:lnTo>
                  <a:pt x="7768" y="1865"/>
                </a:lnTo>
                <a:cubicBezTo>
                  <a:pt x="7768" y="1865"/>
                  <a:pt x="7275" y="2061"/>
                  <a:pt x="7048" y="2209"/>
                </a:cubicBezTo>
                <a:cubicBezTo>
                  <a:pt x="6821" y="2357"/>
                  <a:pt x="7572" y="2389"/>
                  <a:pt x="7572" y="2389"/>
                </a:cubicBezTo>
                <a:cubicBezTo>
                  <a:pt x="7572" y="2389"/>
                  <a:pt x="7241" y="2949"/>
                  <a:pt x="7719" y="3113"/>
                </a:cubicBezTo>
                <a:cubicBezTo>
                  <a:pt x="7920" y="3182"/>
                  <a:pt x="8267" y="3252"/>
                  <a:pt x="8601" y="3308"/>
                </a:cubicBezTo>
                <a:cubicBezTo>
                  <a:pt x="8784" y="3339"/>
                  <a:pt x="8857" y="3435"/>
                  <a:pt x="8759" y="3510"/>
                </a:cubicBezTo>
                <a:cubicBezTo>
                  <a:pt x="8554" y="3667"/>
                  <a:pt x="8183" y="3908"/>
                  <a:pt x="7670" y="4063"/>
                </a:cubicBezTo>
                <a:cubicBezTo>
                  <a:pt x="6854" y="4309"/>
                  <a:pt x="6108" y="5696"/>
                  <a:pt x="6034" y="6631"/>
                </a:cubicBezTo>
                <a:cubicBezTo>
                  <a:pt x="5968" y="7473"/>
                  <a:pt x="5033" y="9443"/>
                  <a:pt x="5883" y="10219"/>
                </a:cubicBezTo>
                <a:cubicBezTo>
                  <a:pt x="5883" y="10220"/>
                  <a:pt x="5883" y="10221"/>
                  <a:pt x="5883" y="10221"/>
                </a:cubicBezTo>
                <a:cubicBezTo>
                  <a:pt x="5207" y="11118"/>
                  <a:pt x="5701" y="12224"/>
                  <a:pt x="4764" y="13705"/>
                </a:cubicBezTo>
                <a:cubicBezTo>
                  <a:pt x="3636" y="15488"/>
                  <a:pt x="3816" y="18602"/>
                  <a:pt x="3351" y="18952"/>
                </a:cubicBezTo>
                <a:cubicBezTo>
                  <a:pt x="3167" y="19090"/>
                  <a:pt x="3339" y="19405"/>
                  <a:pt x="3339" y="19406"/>
                </a:cubicBezTo>
                <a:cubicBezTo>
                  <a:pt x="3339" y="19406"/>
                  <a:pt x="2631" y="19652"/>
                  <a:pt x="1602" y="19882"/>
                </a:cubicBezTo>
                <a:cubicBezTo>
                  <a:pt x="1601" y="19882"/>
                  <a:pt x="1598" y="19882"/>
                  <a:pt x="1598" y="19882"/>
                </a:cubicBezTo>
                <a:cubicBezTo>
                  <a:pt x="73" y="19841"/>
                  <a:pt x="-63" y="20307"/>
                  <a:pt x="19" y="20574"/>
                </a:cubicBezTo>
                <a:cubicBezTo>
                  <a:pt x="46" y="20664"/>
                  <a:pt x="209" y="20734"/>
                  <a:pt x="411" y="20742"/>
                </a:cubicBezTo>
                <a:cubicBezTo>
                  <a:pt x="2676" y="20839"/>
                  <a:pt x="3841" y="20592"/>
                  <a:pt x="4278" y="20465"/>
                </a:cubicBezTo>
                <a:cubicBezTo>
                  <a:pt x="4366" y="20439"/>
                  <a:pt x="4482" y="20465"/>
                  <a:pt x="4485" y="20512"/>
                </a:cubicBezTo>
                <a:cubicBezTo>
                  <a:pt x="4488" y="20554"/>
                  <a:pt x="4556" y="20589"/>
                  <a:pt x="4651" y="20588"/>
                </a:cubicBezTo>
                <a:cubicBezTo>
                  <a:pt x="5744" y="20569"/>
                  <a:pt x="6439" y="20521"/>
                  <a:pt x="6852" y="20480"/>
                </a:cubicBezTo>
                <a:cubicBezTo>
                  <a:pt x="7148" y="20450"/>
                  <a:pt x="7357" y="20331"/>
                  <a:pt x="7353" y="20196"/>
                </a:cubicBezTo>
                <a:lnTo>
                  <a:pt x="7346" y="19841"/>
                </a:lnTo>
                <a:cubicBezTo>
                  <a:pt x="7344" y="19783"/>
                  <a:pt x="7387" y="19727"/>
                  <a:pt x="7467" y="19680"/>
                </a:cubicBezTo>
                <a:cubicBezTo>
                  <a:pt x="8229" y="19232"/>
                  <a:pt x="7793" y="18275"/>
                  <a:pt x="8073" y="16954"/>
                </a:cubicBezTo>
                <a:cubicBezTo>
                  <a:pt x="8368" y="15566"/>
                  <a:pt x="8492" y="15553"/>
                  <a:pt x="9570" y="13337"/>
                </a:cubicBezTo>
                <a:cubicBezTo>
                  <a:pt x="9573" y="13337"/>
                  <a:pt x="9574" y="13337"/>
                  <a:pt x="9577" y="13337"/>
                </a:cubicBezTo>
                <a:cubicBezTo>
                  <a:pt x="11043" y="14533"/>
                  <a:pt x="10440" y="15298"/>
                  <a:pt x="10636" y="15845"/>
                </a:cubicBezTo>
                <a:cubicBezTo>
                  <a:pt x="10833" y="16392"/>
                  <a:pt x="11668" y="17106"/>
                  <a:pt x="11680" y="18966"/>
                </a:cubicBezTo>
                <a:cubicBezTo>
                  <a:pt x="11704" y="20495"/>
                  <a:pt x="11735" y="19812"/>
                  <a:pt x="12137" y="20330"/>
                </a:cubicBezTo>
                <a:cubicBezTo>
                  <a:pt x="12010" y="20446"/>
                  <a:pt x="11786" y="20561"/>
                  <a:pt x="11386" y="20672"/>
                </a:cubicBezTo>
                <a:cubicBezTo>
                  <a:pt x="10646" y="20876"/>
                  <a:pt x="10719" y="21130"/>
                  <a:pt x="10783" y="21288"/>
                </a:cubicBezTo>
                <a:cubicBezTo>
                  <a:pt x="10807" y="21346"/>
                  <a:pt x="10902" y="21392"/>
                  <a:pt x="11028" y="21408"/>
                </a:cubicBezTo>
                <a:cubicBezTo>
                  <a:pt x="12524" y="21592"/>
                  <a:pt x="13471" y="21410"/>
                  <a:pt x="14010" y="21253"/>
                </a:cubicBezTo>
                <a:cubicBezTo>
                  <a:pt x="14574" y="21089"/>
                  <a:pt x="14673" y="20619"/>
                  <a:pt x="14967" y="20477"/>
                </a:cubicBezTo>
                <a:cubicBezTo>
                  <a:pt x="15134" y="20396"/>
                  <a:pt x="15145" y="20200"/>
                  <a:pt x="15122" y="20045"/>
                </a:cubicBezTo>
                <a:cubicBezTo>
                  <a:pt x="15124" y="20044"/>
                  <a:pt x="15127" y="20043"/>
                  <a:pt x="15129" y="20043"/>
                </a:cubicBezTo>
                <a:cubicBezTo>
                  <a:pt x="15725" y="19650"/>
                  <a:pt x="15043" y="19524"/>
                  <a:pt x="15126" y="17446"/>
                </a:cubicBezTo>
                <a:cubicBezTo>
                  <a:pt x="15379" y="14690"/>
                  <a:pt x="14303" y="14379"/>
                  <a:pt x="14651" y="12819"/>
                </a:cubicBezTo>
                <a:cubicBezTo>
                  <a:pt x="14666" y="12752"/>
                  <a:pt x="14679" y="12685"/>
                  <a:pt x="14692" y="12621"/>
                </a:cubicBezTo>
                <a:cubicBezTo>
                  <a:pt x="14707" y="12548"/>
                  <a:pt x="14841" y="12494"/>
                  <a:pt x="15005" y="12492"/>
                </a:cubicBezTo>
                <a:cubicBezTo>
                  <a:pt x="15481" y="12485"/>
                  <a:pt x="15952" y="12451"/>
                  <a:pt x="16313" y="12371"/>
                </a:cubicBezTo>
                <a:cubicBezTo>
                  <a:pt x="16447" y="12341"/>
                  <a:pt x="16604" y="12381"/>
                  <a:pt x="16622" y="12448"/>
                </a:cubicBezTo>
                <a:cubicBezTo>
                  <a:pt x="16706" y="12755"/>
                  <a:pt x="16876" y="13159"/>
                  <a:pt x="16961" y="13451"/>
                </a:cubicBezTo>
                <a:cubicBezTo>
                  <a:pt x="17064" y="13804"/>
                  <a:pt x="17105" y="14178"/>
                  <a:pt x="17119" y="14334"/>
                </a:cubicBezTo>
                <a:cubicBezTo>
                  <a:pt x="17123" y="14374"/>
                  <a:pt x="17207" y="14404"/>
                  <a:pt x="17297" y="14399"/>
                </a:cubicBezTo>
                <a:lnTo>
                  <a:pt x="17538" y="14386"/>
                </a:lnTo>
                <a:lnTo>
                  <a:pt x="18133" y="14350"/>
                </a:lnTo>
                <a:cubicBezTo>
                  <a:pt x="18223" y="14345"/>
                  <a:pt x="18285" y="14308"/>
                  <a:pt x="18265" y="14268"/>
                </a:cubicBezTo>
                <a:cubicBezTo>
                  <a:pt x="18190" y="14116"/>
                  <a:pt x="18017" y="13748"/>
                  <a:pt x="17915" y="13396"/>
                </a:cubicBezTo>
                <a:cubicBezTo>
                  <a:pt x="17789" y="12962"/>
                  <a:pt x="17698" y="12269"/>
                  <a:pt x="17508" y="12040"/>
                </a:cubicBezTo>
                <a:cubicBezTo>
                  <a:pt x="17484" y="12011"/>
                  <a:pt x="17413" y="11995"/>
                  <a:pt x="17346" y="11999"/>
                </a:cubicBezTo>
                <a:lnTo>
                  <a:pt x="17338" y="11999"/>
                </a:lnTo>
                <a:lnTo>
                  <a:pt x="17206" y="11542"/>
                </a:lnTo>
                <a:cubicBezTo>
                  <a:pt x="17207" y="11541"/>
                  <a:pt x="17209" y="11541"/>
                  <a:pt x="17210" y="11540"/>
                </a:cubicBezTo>
                <a:cubicBezTo>
                  <a:pt x="17340" y="11529"/>
                  <a:pt x="17463" y="11514"/>
                  <a:pt x="17560" y="11497"/>
                </a:cubicBezTo>
                <a:cubicBezTo>
                  <a:pt x="17561" y="11496"/>
                  <a:pt x="17560" y="11495"/>
                  <a:pt x="17560" y="11495"/>
                </a:cubicBezTo>
                <a:cubicBezTo>
                  <a:pt x="17538" y="11368"/>
                  <a:pt x="17479" y="11143"/>
                  <a:pt x="17478" y="11139"/>
                </a:cubicBezTo>
                <a:cubicBezTo>
                  <a:pt x="17473" y="11138"/>
                  <a:pt x="17368" y="11117"/>
                  <a:pt x="17168" y="11102"/>
                </a:cubicBezTo>
                <a:cubicBezTo>
                  <a:pt x="17167" y="11101"/>
                  <a:pt x="17166" y="11101"/>
                  <a:pt x="17165" y="11100"/>
                </a:cubicBezTo>
                <a:cubicBezTo>
                  <a:pt x="17189" y="11034"/>
                  <a:pt x="17276" y="10886"/>
                  <a:pt x="17583" y="10868"/>
                </a:cubicBezTo>
                <a:cubicBezTo>
                  <a:pt x="17963" y="10846"/>
                  <a:pt x="18338" y="11016"/>
                  <a:pt x="18733" y="11129"/>
                </a:cubicBezTo>
                <a:cubicBezTo>
                  <a:pt x="18776" y="11141"/>
                  <a:pt x="18825" y="11121"/>
                  <a:pt x="18804" y="11100"/>
                </a:cubicBezTo>
                <a:cubicBezTo>
                  <a:pt x="18519" y="10819"/>
                  <a:pt x="18080" y="10648"/>
                  <a:pt x="17602" y="10550"/>
                </a:cubicBezTo>
                <a:cubicBezTo>
                  <a:pt x="17601" y="10550"/>
                  <a:pt x="17599" y="10549"/>
                  <a:pt x="17598" y="10549"/>
                </a:cubicBezTo>
                <a:cubicBezTo>
                  <a:pt x="17663" y="10303"/>
                  <a:pt x="17464" y="9517"/>
                  <a:pt x="18103" y="9308"/>
                </a:cubicBezTo>
                <a:cubicBezTo>
                  <a:pt x="18839" y="9068"/>
                  <a:pt x="21537" y="7448"/>
                  <a:pt x="21537" y="7251"/>
                </a:cubicBezTo>
                <a:cubicBezTo>
                  <a:pt x="21537" y="7054"/>
                  <a:pt x="20229" y="6631"/>
                  <a:pt x="20229" y="6631"/>
                </a:cubicBezTo>
                <a:cubicBezTo>
                  <a:pt x="20294" y="6574"/>
                  <a:pt x="20326" y="6523"/>
                  <a:pt x="20312" y="6485"/>
                </a:cubicBezTo>
                <a:cubicBezTo>
                  <a:pt x="20214" y="6223"/>
                  <a:pt x="19626" y="5918"/>
                  <a:pt x="19185" y="5939"/>
                </a:cubicBezTo>
                <a:cubicBezTo>
                  <a:pt x="19184" y="5938"/>
                  <a:pt x="19182" y="5939"/>
                  <a:pt x="19181" y="5939"/>
                </a:cubicBezTo>
                <a:cubicBezTo>
                  <a:pt x="18797" y="5597"/>
                  <a:pt x="15642" y="4020"/>
                  <a:pt x="14183" y="3607"/>
                </a:cubicBezTo>
                <a:cubicBezTo>
                  <a:pt x="14143" y="3594"/>
                  <a:pt x="14102" y="3582"/>
                  <a:pt x="14059" y="3574"/>
                </a:cubicBezTo>
                <a:cubicBezTo>
                  <a:pt x="13624" y="3489"/>
                  <a:pt x="13317" y="3433"/>
                  <a:pt x="13052" y="3397"/>
                </a:cubicBezTo>
                <a:cubicBezTo>
                  <a:pt x="12797" y="3363"/>
                  <a:pt x="12583" y="3286"/>
                  <a:pt x="12461" y="3181"/>
                </a:cubicBezTo>
                <a:cubicBezTo>
                  <a:pt x="12456" y="3177"/>
                  <a:pt x="12450" y="3173"/>
                  <a:pt x="12446" y="3169"/>
                </a:cubicBezTo>
                <a:cubicBezTo>
                  <a:pt x="12303" y="3044"/>
                  <a:pt x="12309" y="2897"/>
                  <a:pt x="12453" y="2772"/>
                </a:cubicBezTo>
                <a:cubicBezTo>
                  <a:pt x="12690" y="2568"/>
                  <a:pt x="12917" y="2300"/>
                  <a:pt x="13056" y="2118"/>
                </a:cubicBezTo>
                <a:cubicBezTo>
                  <a:pt x="13339" y="2159"/>
                  <a:pt x="13522" y="2185"/>
                  <a:pt x="13558" y="2191"/>
                </a:cubicBezTo>
                <a:cubicBezTo>
                  <a:pt x="13853" y="2237"/>
                  <a:pt x="13802" y="2072"/>
                  <a:pt x="13633" y="1918"/>
                </a:cubicBezTo>
                <a:cubicBezTo>
                  <a:pt x="14292" y="1088"/>
                  <a:pt x="13130" y="295"/>
                  <a:pt x="11903" y="102"/>
                </a:cubicBezTo>
                <a:cubicBezTo>
                  <a:pt x="11289" y="5"/>
                  <a:pt x="10787" y="-8"/>
                  <a:pt x="10437" y="4"/>
                </a:cubicBezTo>
                <a:close/>
                <a:moveTo>
                  <a:pt x="15977" y="6797"/>
                </a:moveTo>
                <a:cubicBezTo>
                  <a:pt x="16042" y="6794"/>
                  <a:pt x="16114" y="6797"/>
                  <a:pt x="16181" y="6809"/>
                </a:cubicBezTo>
                <a:cubicBezTo>
                  <a:pt x="16554" y="6879"/>
                  <a:pt x="16803" y="7031"/>
                  <a:pt x="16773" y="7075"/>
                </a:cubicBezTo>
                <a:cubicBezTo>
                  <a:pt x="16657" y="7240"/>
                  <a:pt x="17224" y="7430"/>
                  <a:pt x="17756" y="7512"/>
                </a:cubicBezTo>
                <a:cubicBezTo>
                  <a:pt x="17915" y="7536"/>
                  <a:pt x="18004" y="7610"/>
                  <a:pt x="17952" y="7681"/>
                </a:cubicBezTo>
                <a:cubicBezTo>
                  <a:pt x="17631" y="8127"/>
                  <a:pt x="17150" y="8671"/>
                  <a:pt x="17018" y="8819"/>
                </a:cubicBezTo>
                <a:cubicBezTo>
                  <a:pt x="16985" y="8843"/>
                  <a:pt x="16953" y="8866"/>
                  <a:pt x="16920" y="8890"/>
                </a:cubicBezTo>
                <a:lnTo>
                  <a:pt x="15687" y="9497"/>
                </a:lnTo>
                <a:cubicBezTo>
                  <a:pt x="15651" y="9514"/>
                  <a:pt x="15602" y="9525"/>
                  <a:pt x="15548" y="9527"/>
                </a:cubicBezTo>
                <a:cubicBezTo>
                  <a:pt x="15314" y="9533"/>
                  <a:pt x="15076" y="9544"/>
                  <a:pt x="14865" y="9554"/>
                </a:cubicBezTo>
                <a:cubicBezTo>
                  <a:pt x="14715" y="9561"/>
                  <a:pt x="14597" y="9497"/>
                  <a:pt x="14643" y="9433"/>
                </a:cubicBezTo>
                <a:cubicBezTo>
                  <a:pt x="15029" y="8890"/>
                  <a:pt x="15784" y="7709"/>
                  <a:pt x="15642" y="6982"/>
                </a:cubicBezTo>
                <a:cubicBezTo>
                  <a:pt x="15623" y="6885"/>
                  <a:pt x="15783" y="6809"/>
                  <a:pt x="15977" y="6797"/>
                </a:cubicBezTo>
                <a:close/>
              </a:path>
            </a:pathLst>
          </a:custGeom>
          <a:solidFill>
            <a:srgbClr val="000000"/>
          </a:solidFill>
          <a:ln w="12700">
            <a:miter lim="400000"/>
          </a:ln>
        </p:spPr>
        <p:txBody>
          <a:bodyPr lIns="50800" tIns="50800" rIns="50800" bIns="50800" anchor="ctr"/>
          <a:lstStyle/>
          <a:p>
            <a:pPr>
              <a:lnSpc>
                <a:spcPct val="120000"/>
              </a:lnSpc>
              <a:defRPr cap="all" sz="3000">
                <a:solidFill>
                  <a:srgbClr val="FFFFFF"/>
                </a:solidFill>
                <a:latin typeface="Proxima Nova Extrabold"/>
                <a:ea typeface="Proxima Nova Extrabold"/>
                <a:cs typeface="Proxima Nova Extrabold"/>
                <a:sym typeface="Proxima Nova Extrabold"/>
              </a:defRPr>
            </a:pPr>
          </a:p>
        </p:txBody>
      </p:sp>
      <p:sp>
        <p:nvSpPr>
          <p:cNvPr id="444" name="Woman"/>
          <p:cNvSpPr/>
          <p:nvPr/>
        </p:nvSpPr>
        <p:spPr>
          <a:xfrm>
            <a:off x="5445658" y="9815508"/>
            <a:ext cx="418075" cy="1046607"/>
          </a:xfrm>
          <a:custGeom>
            <a:avLst/>
            <a:gdLst/>
            <a:ahLst/>
            <a:cxnLst>
              <a:cxn ang="0">
                <a:pos x="wd2" y="hd2"/>
              </a:cxn>
              <a:cxn ang="5400000">
                <a:pos x="wd2" y="hd2"/>
              </a:cxn>
              <a:cxn ang="10800000">
                <a:pos x="wd2" y="hd2"/>
              </a:cxn>
              <a:cxn ang="16200000">
                <a:pos x="wd2" y="hd2"/>
              </a:cxn>
            </a:cxnLst>
            <a:rect l="0" t="0" r="r" b="b"/>
            <a:pathLst>
              <a:path w="21387" h="21451" fill="norm" stroke="1" extrusionOk="0">
                <a:moveTo>
                  <a:pt x="10767" y="3"/>
                </a:moveTo>
                <a:cubicBezTo>
                  <a:pt x="10163" y="-15"/>
                  <a:pt x="9173" y="50"/>
                  <a:pt x="8379" y="485"/>
                </a:cubicBezTo>
                <a:cubicBezTo>
                  <a:pt x="7869" y="770"/>
                  <a:pt x="7992" y="989"/>
                  <a:pt x="7147" y="1709"/>
                </a:cubicBezTo>
                <a:cubicBezTo>
                  <a:pt x="6047" y="2649"/>
                  <a:pt x="7909" y="2821"/>
                  <a:pt x="6636" y="3320"/>
                </a:cubicBezTo>
                <a:cubicBezTo>
                  <a:pt x="6113" y="3525"/>
                  <a:pt x="6502" y="3869"/>
                  <a:pt x="6502" y="3869"/>
                </a:cubicBezTo>
                <a:cubicBezTo>
                  <a:pt x="6394" y="3885"/>
                  <a:pt x="6207" y="3880"/>
                  <a:pt x="6099" y="3896"/>
                </a:cubicBezTo>
                <a:cubicBezTo>
                  <a:pt x="5550" y="3950"/>
                  <a:pt x="4864" y="4024"/>
                  <a:pt x="4314" y="4395"/>
                </a:cubicBezTo>
                <a:cubicBezTo>
                  <a:pt x="3537" y="4916"/>
                  <a:pt x="1662" y="6006"/>
                  <a:pt x="254" y="6893"/>
                </a:cubicBezTo>
                <a:cubicBezTo>
                  <a:pt x="241" y="6904"/>
                  <a:pt x="226" y="6914"/>
                  <a:pt x="212" y="6920"/>
                </a:cubicBezTo>
                <a:cubicBezTo>
                  <a:pt x="186" y="6941"/>
                  <a:pt x="160" y="6962"/>
                  <a:pt x="133" y="6978"/>
                </a:cubicBezTo>
                <a:cubicBezTo>
                  <a:pt x="-28" y="7113"/>
                  <a:pt x="-54" y="7253"/>
                  <a:pt x="120" y="7398"/>
                </a:cubicBezTo>
                <a:cubicBezTo>
                  <a:pt x="402" y="7629"/>
                  <a:pt x="494" y="7843"/>
                  <a:pt x="883" y="8241"/>
                </a:cubicBezTo>
                <a:cubicBezTo>
                  <a:pt x="1258" y="8633"/>
                  <a:pt x="2132" y="9064"/>
                  <a:pt x="2789" y="9483"/>
                </a:cubicBezTo>
                <a:cubicBezTo>
                  <a:pt x="2950" y="9591"/>
                  <a:pt x="2935" y="9681"/>
                  <a:pt x="3351" y="9923"/>
                </a:cubicBezTo>
                <a:cubicBezTo>
                  <a:pt x="3579" y="10057"/>
                  <a:pt x="3967" y="10040"/>
                  <a:pt x="3820" y="10040"/>
                </a:cubicBezTo>
                <a:cubicBezTo>
                  <a:pt x="4182" y="10051"/>
                  <a:pt x="4546" y="10004"/>
                  <a:pt x="4532" y="10025"/>
                </a:cubicBezTo>
                <a:cubicBezTo>
                  <a:pt x="4331" y="10627"/>
                  <a:pt x="4437" y="11347"/>
                  <a:pt x="4692" y="12094"/>
                </a:cubicBezTo>
                <a:cubicBezTo>
                  <a:pt x="4839" y="12561"/>
                  <a:pt x="6473" y="15069"/>
                  <a:pt x="6527" y="15493"/>
                </a:cubicBezTo>
                <a:cubicBezTo>
                  <a:pt x="6688" y="17357"/>
                  <a:pt x="7279" y="18781"/>
                  <a:pt x="7641" y="19603"/>
                </a:cubicBezTo>
                <a:cubicBezTo>
                  <a:pt x="7668" y="19651"/>
                  <a:pt x="7723" y="19673"/>
                  <a:pt x="7763" y="19673"/>
                </a:cubicBezTo>
                <a:cubicBezTo>
                  <a:pt x="7790" y="19673"/>
                  <a:pt x="7857" y="19684"/>
                  <a:pt x="7951" y="19700"/>
                </a:cubicBezTo>
                <a:cubicBezTo>
                  <a:pt x="7965" y="20098"/>
                  <a:pt x="8258" y="20001"/>
                  <a:pt x="7775" y="20313"/>
                </a:cubicBezTo>
                <a:cubicBezTo>
                  <a:pt x="7494" y="20495"/>
                  <a:pt x="6838" y="20688"/>
                  <a:pt x="6891" y="21026"/>
                </a:cubicBezTo>
                <a:cubicBezTo>
                  <a:pt x="6905" y="21150"/>
                  <a:pt x="6973" y="21215"/>
                  <a:pt x="7214" y="21307"/>
                </a:cubicBezTo>
                <a:cubicBezTo>
                  <a:pt x="7536" y="21419"/>
                  <a:pt x="8649" y="21585"/>
                  <a:pt x="9694" y="21268"/>
                </a:cubicBezTo>
                <a:cubicBezTo>
                  <a:pt x="10231" y="21107"/>
                  <a:pt x="9893" y="20801"/>
                  <a:pt x="10000" y="20672"/>
                </a:cubicBezTo>
                <a:cubicBezTo>
                  <a:pt x="10148" y="20511"/>
                  <a:pt x="10348" y="20420"/>
                  <a:pt x="10214" y="20027"/>
                </a:cubicBezTo>
                <a:cubicBezTo>
                  <a:pt x="10187" y="19947"/>
                  <a:pt x="10096" y="19803"/>
                  <a:pt x="10042" y="19690"/>
                </a:cubicBezTo>
                <a:cubicBezTo>
                  <a:pt x="10176" y="19669"/>
                  <a:pt x="10281" y="19642"/>
                  <a:pt x="10281" y="19609"/>
                </a:cubicBezTo>
                <a:cubicBezTo>
                  <a:pt x="10294" y="19174"/>
                  <a:pt x="10309" y="18942"/>
                  <a:pt x="10268" y="18287"/>
                </a:cubicBezTo>
                <a:cubicBezTo>
                  <a:pt x="10228" y="17798"/>
                  <a:pt x="10243" y="17454"/>
                  <a:pt x="10176" y="16944"/>
                </a:cubicBezTo>
                <a:cubicBezTo>
                  <a:pt x="10109" y="16390"/>
                  <a:pt x="10015" y="16449"/>
                  <a:pt x="9908" y="15896"/>
                </a:cubicBezTo>
                <a:cubicBezTo>
                  <a:pt x="9868" y="15660"/>
                  <a:pt x="9825" y="15434"/>
                  <a:pt x="9879" y="15193"/>
                </a:cubicBezTo>
                <a:cubicBezTo>
                  <a:pt x="9892" y="15101"/>
                  <a:pt x="9987" y="14456"/>
                  <a:pt x="10000" y="14365"/>
                </a:cubicBezTo>
                <a:cubicBezTo>
                  <a:pt x="10027" y="13312"/>
                  <a:pt x="10097" y="12899"/>
                  <a:pt x="10231" y="11852"/>
                </a:cubicBezTo>
                <a:cubicBezTo>
                  <a:pt x="10257" y="11766"/>
                  <a:pt x="10376" y="11717"/>
                  <a:pt x="10469" y="11803"/>
                </a:cubicBezTo>
                <a:cubicBezTo>
                  <a:pt x="11207" y="12464"/>
                  <a:pt x="11555" y="12812"/>
                  <a:pt x="12145" y="13452"/>
                </a:cubicBezTo>
                <a:cubicBezTo>
                  <a:pt x="12615" y="13962"/>
                  <a:pt x="13770" y="15290"/>
                  <a:pt x="13851" y="15532"/>
                </a:cubicBezTo>
                <a:cubicBezTo>
                  <a:pt x="13985" y="15978"/>
                  <a:pt x="14184" y="16417"/>
                  <a:pt x="14345" y="16965"/>
                </a:cubicBezTo>
                <a:cubicBezTo>
                  <a:pt x="14640" y="17948"/>
                  <a:pt x="15661" y="19270"/>
                  <a:pt x="15795" y="19517"/>
                </a:cubicBezTo>
                <a:cubicBezTo>
                  <a:pt x="15822" y="19565"/>
                  <a:pt x="15834" y="19592"/>
                  <a:pt x="15874" y="19630"/>
                </a:cubicBezTo>
                <a:cubicBezTo>
                  <a:pt x="15888" y="19640"/>
                  <a:pt x="16007" y="19658"/>
                  <a:pt x="16168" y="19663"/>
                </a:cubicBezTo>
                <a:cubicBezTo>
                  <a:pt x="16221" y="19851"/>
                  <a:pt x="16234" y="20173"/>
                  <a:pt x="15912" y="20420"/>
                </a:cubicBezTo>
                <a:cubicBezTo>
                  <a:pt x="15631" y="20641"/>
                  <a:pt x="16113" y="20946"/>
                  <a:pt x="16113" y="20946"/>
                </a:cubicBezTo>
                <a:cubicBezTo>
                  <a:pt x="16408" y="21042"/>
                  <a:pt x="16743" y="21091"/>
                  <a:pt x="17186" y="21080"/>
                </a:cubicBezTo>
                <a:cubicBezTo>
                  <a:pt x="17615" y="21075"/>
                  <a:pt x="17884" y="21161"/>
                  <a:pt x="17978" y="21187"/>
                </a:cubicBezTo>
                <a:cubicBezTo>
                  <a:pt x="18031" y="21204"/>
                  <a:pt x="18057" y="21209"/>
                  <a:pt x="18057" y="21209"/>
                </a:cubicBezTo>
                <a:cubicBezTo>
                  <a:pt x="18057" y="21209"/>
                  <a:pt x="19373" y="21440"/>
                  <a:pt x="20848" y="21344"/>
                </a:cubicBezTo>
                <a:cubicBezTo>
                  <a:pt x="21478" y="21317"/>
                  <a:pt x="21546" y="21161"/>
                  <a:pt x="21104" y="20946"/>
                </a:cubicBezTo>
                <a:cubicBezTo>
                  <a:pt x="20447" y="20618"/>
                  <a:pt x="19682" y="20571"/>
                  <a:pt x="19361" y="20367"/>
                </a:cubicBezTo>
                <a:cubicBezTo>
                  <a:pt x="18771" y="19991"/>
                  <a:pt x="18409" y="19910"/>
                  <a:pt x="18288" y="19620"/>
                </a:cubicBezTo>
                <a:cubicBezTo>
                  <a:pt x="18449" y="19598"/>
                  <a:pt x="18543" y="19583"/>
                  <a:pt x="18543" y="19583"/>
                </a:cubicBezTo>
                <a:cubicBezTo>
                  <a:pt x="18543" y="19583"/>
                  <a:pt x="18461" y="19087"/>
                  <a:pt x="18368" y="18765"/>
                </a:cubicBezTo>
                <a:cubicBezTo>
                  <a:pt x="18126" y="17922"/>
                  <a:pt x="18046" y="17332"/>
                  <a:pt x="17965" y="16870"/>
                </a:cubicBezTo>
                <a:cubicBezTo>
                  <a:pt x="17831" y="16053"/>
                  <a:pt x="17360" y="15671"/>
                  <a:pt x="17253" y="15402"/>
                </a:cubicBezTo>
                <a:cubicBezTo>
                  <a:pt x="16851" y="14452"/>
                  <a:pt x="16690" y="14372"/>
                  <a:pt x="16449" y="13378"/>
                </a:cubicBezTo>
                <a:cubicBezTo>
                  <a:pt x="16408" y="13195"/>
                  <a:pt x="16221" y="11911"/>
                  <a:pt x="15912" y="11159"/>
                </a:cubicBezTo>
                <a:cubicBezTo>
                  <a:pt x="15738" y="10734"/>
                  <a:pt x="15405" y="10370"/>
                  <a:pt x="15137" y="9967"/>
                </a:cubicBezTo>
                <a:cubicBezTo>
                  <a:pt x="15218" y="10096"/>
                  <a:pt x="15269" y="9913"/>
                  <a:pt x="15564" y="9886"/>
                </a:cubicBezTo>
                <a:cubicBezTo>
                  <a:pt x="16208" y="9832"/>
                  <a:pt x="16476" y="9686"/>
                  <a:pt x="16838" y="9498"/>
                </a:cubicBezTo>
                <a:cubicBezTo>
                  <a:pt x="17723" y="9020"/>
                  <a:pt x="20312" y="7812"/>
                  <a:pt x="20714" y="7469"/>
                </a:cubicBezTo>
                <a:cubicBezTo>
                  <a:pt x="20888" y="7318"/>
                  <a:pt x="21195" y="7000"/>
                  <a:pt x="21208" y="6839"/>
                </a:cubicBezTo>
                <a:cubicBezTo>
                  <a:pt x="21222" y="6646"/>
                  <a:pt x="20727" y="6421"/>
                  <a:pt x="20580" y="6292"/>
                </a:cubicBezTo>
                <a:cubicBezTo>
                  <a:pt x="20379" y="6120"/>
                  <a:pt x="19881" y="5825"/>
                  <a:pt x="19599" y="5669"/>
                </a:cubicBezTo>
                <a:cubicBezTo>
                  <a:pt x="18889" y="5277"/>
                  <a:pt x="18528" y="5179"/>
                  <a:pt x="17496" y="4690"/>
                </a:cubicBezTo>
                <a:cubicBezTo>
                  <a:pt x="17335" y="4615"/>
                  <a:pt x="16586" y="4008"/>
                  <a:pt x="15862" y="3884"/>
                </a:cubicBezTo>
                <a:cubicBezTo>
                  <a:pt x="15192" y="3766"/>
                  <a:pt x="13968" y="3767"/>
                  <a:pt x="13968" y="3767"/>
                </a:cubicBezTo>
                <a:cubicBezTo>
                  <a:pt x="14116" y="3536"/>
                  <a:pt x="13620" y="3418"/>
                  <a:pt x="13620" y="3149"/>
                </a:cubicBezTo>
                <a:cubicBezTo>
                  <a:pt x="13620" y="2607"/>
                  <a:pt x="15057" y="2853"/>
                  <a:pt x="13729" y="1365"/>
                </a:cubicBezTo>
                <a:cubicBezTo>
                  <a:pt x="13595" y="1220"/>
                  <a:pt x="13324" y="554"/>
                  <a:pt x="12426" y="334"/>
                </a:cubicBezTo>
                <a:cubicBezTo>
                  <a:pt x="12305" y="302"/>
                  <a:pt x="12051" y="279"/>
                  <a:pt x="11957" y="236"/>
                </a:cubicBezTo>
                <a:cubicBezTo>
                  <a:pt x="11796" y="172"/>
                  <a:pt x="11555" y="87"/>
                  <a:pt x="11219" y="38"/>
                </a:cubicBezTo>
                <a:cubicBezTo>
                  <a:pt x="11126" y="25"/>
                  <a:pt x="10968" y="9"/>
                  <a:pt x="10767" y="3"/>
                </a:cubicBezTo>
                <a:close/>
                <a:moveTo>
                  <a:pt x="15514" y="5645"/>
                </a:moveTo>
                <a:cubicBezTo>
                  <a:pt x="15647" y="5640"/>
                  <a:pt x="15796" y="5665"/>
                  <a:pt x="15967" y="5723"/>
                </a:cubicBezTo>
                <a:cubicBezTo>
                  <a:pt x="16731" y="5981"/>
                  <a:pt x="18812" y="6904"/>
                  <a:pt x="18812" y="7022"/>
                </a:cubicBezTo>
                <a:cubicBezTo>
                  <a:pt x="18812" y="7113"/>
                  <a:pt x="18490" y="7365"/>
                  <a:pt x="17806" y="7838"/>
                </a:cubicBezTo>
                <a:cubicBezTo>
                  <a:pt x="17350" y="8155"/>
                  <a:pt x="16894" y="8365"/>
                  <a:pt x="16264" y="8763"/>
                </a:cubicBezTo>
                <a:cubicBezTo>
                  <a:pt x="16224" y="8790"/>
                  <a:pt x="15967" y="8972"/>
                  <a:pt x="15686" y="8961"/>
                </a:cubicBezTo>
                <a:cubicBezTo>
                  <a:pt x="15686" y="8961"/>
                  <a:pt x="15299" y="8919"/>
                  <a:pt x="14923" y="8817"/>
                </a:cubicBezTo>
                <a:cubicBezTo>
                  <a:pt x="14575" y="8720"/>
                  <a:pt x="14186" y="8736"/>
                  <a:pt x="14186" y="8758"/>
                </a:cubicBezTo>
                <a:cubicBezTo>
                  <a:pt x="14186" y="8763"/>
                  <a:pt x="13824" y="8521"/>
                  <a:pt x="13851" y="8021"/>
                </a:cubicBezTo>
                <a:cubicBezTo>
                  <a:pt x="13891" y="7054"/>
                  <a:pt x="14277" y="6722"/>
                  <a:pt x="14559" y="6340"/>
                </a:cubicBezTo>
                <a:cubicBezTo>
                  <a:pt x="14861" y="5938"/>
                  <a:pt x="15116" y="5661"/>
                  <a:pt x="15514" y="5645"/>
                </a:cubicBezTo>
                <a:close/>
                <a:moveTo>
                  <a:pt x="5395" y="5887"/>
                </a:moveTo>
                <a:cubicBezTo>
                  <a:pt x="5545" y="5876"/>
                  <a:pt x="5689" y="5902"/>
                  <a:pt x="5722" y="6028"/>
                </a:cubicBezTo>
                <a:cubicBezTo>
                  <a:pt x="5749" y="6120"/>
                  <a:pt x="5832" y="6280"/>
                  <a:pt x="5886" y="6414"/>
                </a:cubicBezTo>
                <a:cubicBezTo>
                  <a:pt x="6060" y="6844"/>
                  <a:pt x="6366" y="6931"/>
                  <a:pt x="6393" y="7210"/>
                </a:cubicBezTo>
                <a:cubicBezTo>
                  <a:pt x="6527" y="8430"/>
                  <a:pt x="5806" y="8382"/>
                  <a:pt x="5404" y="8919"/>
                </a:cubicBezTo>
                <a:cubicBezTo>
                  <a:pt x="5337" y="8903"/>
                  <a:pt x="4707" y="8988"/>
                  <a:pt x="4130" y="9095"/>
                </a:cubicBezTo>
                <a:cubicBezTo>
                  <a:pt x="3419" y="8778"/>
                  <a:pt x="3068" y="7651"/>
                  <a:pt x="2559" y="7281"/>
                </a:cubicBezTo>
                <a:cubicBezTo>
                  <a:pt x="2291" y="7082"/>
                  <a:pt x="3164" y="6834"/>
                  <a:pt x="3807" y="6544"/>
                </a:cubicBezTo>
                <a:cubicBezTo>
                  <a:pt x="4304" y="6323"/>
                  <a:pt x="4516" y="6228"/>
                  <a:pt x="5052" y="5964"/>
                </a:cubicBezTo>
                <a:cubicBezTo>
                  <a:pt x="5092" y="5946"/>
                  <a:pt x="5246" y="5898"/>
                  <a:pt x="5395" y="5887"/>
                </a:cubicBezTo>
                <a:close/>
              </a:path>
            </a:pathLst>
          </a:custGeom>
          <a:solidFill>
            <a:srgbClr val="000000"/>
          </a:solidFill>
          <a:ln w="12700">
            <a:miter lim="400000"/>
          </a:ln>
        </p:spPr>
        <p:txBody>
          <a:bodyPr lIns="50800" tIns="50800" rIns="50800" bIns="50800" anchor="ctr"/>
          <a:lstStyle/>
          <a:p>
            <a:pPr>
              <a:lnSpc>
                <a:spcPct val="120000"/>
              </a:lnSpc>
              <a:defRPr cap="all" sz="3000">
                <a:solidFill>
                  <a:srgbClr val="FFFFFF"/>
                </a:solidFill>
                <a:latin typeface="Proxima Nova Extrabold"/>
                <a:ea typeface="Proxima Nova Extrabold"/>
                <a:cs typeface="Proxima Nova Extrabold"/>
                <a:sym typeface="Proxima Nova Extrabold"/>
              </a:defRPr>
            </a:pPr>
          </a:p>
        </p:txBody>
      </p:sp>
      <p:sp>
        <p:nvSpPr>
          <p:cNvPr id="445" name="Arrow 7"/>
          <p:cNvSpPr/>
          <p:nvPr/>
        </p:nvSpPr>
        <p:spPr>
          <a:xfrm rot="4140535">
            <a:off x="6181756" y="10968632"/>
            <a:ext cx="1046101" cy="1338695"/>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4233" y="0"/>
                </a:moveTo>
                <a:lnTo>
                  <a:pt x="21600" y="7818"/>
                </a:lnTo>
                <a:lnTo>
                  <a:pt x="17473" y="7818"/>
                </a:lnTo>
                <a:cubicBezTo>
                  <a:pt x="17473" y="7860"/>
                  <a:pt x="17475" y="7904"/>
                  <a:pt x="17475" y="7946"/>
                </a:cubicBezTo>
                <a:cubicBezTo>
                  <a:pt x="17475" y="15487"/>
                  <a:pt x="9652" y="21600"/>
                  <a:pt x="2" y="21600"/>
                </a:cubicBezTo>
                <a:cubicBezTo>
                  <a:pt x="2" y="21600"/>
                  <a:pt x="0" y="21600"/>
                  <a:pt x="0" y="21600"/>
                </a:cubicBezTo>
                <a:lnTo>
                  <a:pt x="0" y="16556"/>
                </a:lnTo>
                <a:cubicBezTo>
                  <a:pt x="0" y="16556"/>
                  <a:pt x="2" y="16556"/>
                  <a:pt x="2" y="16556"/>
                </a:cubicBezTo>
                <a:cubicBezTo>
                  <a:pt x="6088" y="16556"/>
                  <a:pt x="11022" y="12702"/>
                  <a:pt x="11022" y="7946"/>
                </a:cubicBezTo>
                <a:cubicBezTo>
                  <a:pt x="11022" y="7903"/>
                  <a:pt x="11018" y="7860"/>
                  <a:pt x="11018" y="7818"/>
                </a:cubicBezTo>
                <a:lnTo>
                  <a:pt x="6864" y="7818"/>
                </a:lnTo>
                <a:lnTo>
                  <a:pt x="14233" y="0"/>
                </a:lnTo>
                <a:close/>
              </a:path>
            </a:pathLst>
          </a:custGeom>
          <a:solidFill>
            <a:srgbClr val="000000"/>
          </a:solidFill>
          <a:ln w="12700">
            <a:miter lim="400000"/>
          </a:ln>
        </p:spPr>
        <p:txBody>
          <a:bodyPr lIns="50800" tIns="50800" rIns="50800" bIns="50800" anchor="ctr"/>
          <a:lstStyle/>
          <a:p>
            <a:pPr>
              <a:lnSpc>
                <a:spcPct val="120000"/>
              </a:lnSpc>
              <a:defRPr cap="all" sz="3000">
                <a:solidFill>
                  <a:srgbClr val="FFFFFF"/>
                </a:solidFill>
                <a:latin typeface="Proxima Nova Extrabold"/>
                <a:ea typeface="Proxima Nova Extrabold"/>
                <a:cs typeface="Proxima Nova Extrabold"/>
                <a:sym typeface="Proxima Nova Extrabold"/>
              </a:defRPr>
            </a:pPr>
          </a:p>
        </p:txBody>
      </p:sp>
      <p:sp>
        <p:nvSpPr>
          <p:cNvPr id="446" name="COACH TEACH TRAIN MENTOR"/>
          <p:cNvSpPr txBox="1"/>
          <p:nvPr/>
        </p:nvSpPr>
        <p:spPr>
          <a:xfrm>
            <a:off x="736459" y="9339364"/>
            <a:ext cx="3314701" cy="37592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lgn="l">
              <a:defRPr sz="6000">
                <a:latin typeface="Proxima Nova Extrabold"/>
                <a:ea typeface="Proxima Nova Extrabold"/>
                <a:cs typeface="Proxima Nova Extrabold"/>
                <a:sym typeface="Proxima Nova Extrabold"/>
              </a:defRPr>
            </a:pPr>
            <a:r>
              <a:t>COACH</a:t>
            </a:r>
            <a:br/>
            <a:r>
              <a:t>TEACH</a:t>
            </a:r>
            <a:br/>
            <a:r>
              <a:t>TRAIN</a:t>
            </a:r>
            <a:br/>
            <a:r>
              <a:t>MENTOR</a:t>
            </a:r>
          </a:p>
        </p:txBody>
      </p:sp>
      <p:sp>
        <p:nvSpPr>
          <p:cNvPr id="447" name="YOUR VISION: THEIR DESTINY"/>
          <p:cNvSpPr txBox="1"/>
          <p:nvPr/>
        </p:nvSpPr>
        <p:spPr>
          <a:xfrm>
            <a:off x="9997264" y="11864376"/>
            <a:ext cx="10799827" cy="10160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lgn="l">
              <a:defRPr b="1" sz="6000"/>
            </a:pPr>
            <a:r>
              <a:t>YOUR VISION: </a:t>
            </a:r>
            <a:r>
              <a:rPr u="sng"/>
              <a:t>THEIR</a:t>
            </a:r>
            <a:r>
              <a:t> </a:t>
            </a:r>
            <a:r>
              <a:rPr u="sng"/>
              <a:t>DESTINY</a:t>
            </a:r>
          </a:p>
        </p:txBody>
      </p:sp>
      <p:pic>
        <p:nvPicPr>
          <p:cNvPr id="448" name="Untitled design (7).png" descr="Untitled design (7).png"/>
          <p:cNvPicPr>
            <a:picLocks noChangeAspect="1"/>
          </p:cNvPicPr>
          <p:nvPr/>
        </p:nvPicPr>
        <p:blipFill>
          <a:blip r:embed="rId4">
            <a:extLst/>
          </a:blip>
          <a:srcRect l="0" t="3561" r="0" b="3561"/>
          <a:stretch>
            <a:fillRect/>
          </a:stretch>
        </p:blipFill>
        <p:spPr>
          <a:xfrm>
            <a:off x="6704622" y="2518200"/>
            <a:ext cx="17384986" cy="9082461"/>
          </a:xfrm>
          <a:prstGeom prst="rect">
            <a:avLst/>
          </a:prstGeom>
          <a:ln w="12700">
            <a:miter lim="400000"/>
          </a:ln>
        </p:spPr>
      </p:pic>
      <p:pic>
        <p:nvPicPr>
          <p:cNvPr id="449" name="Screenshot 2023-02-24 at 2.22.55 PM.png" descr="Screenshot 2023-02-24 at 2.22.55 PM.png"/>
          <p:cNvPicPr>
            <a:picLocks noChangeAspect="1"/>
          </p:cNvPicPr>
          <p:nvPr/>
        </p:nvPicPr>
        <p:blipFill>
          <a:blip r:embed="rId5">
            <a:extLst/>
          </a:blip>
          <a:stretch>
            <a:fillRect/>
          </a:stretch>
        </p:blipFill>
        <p:spPr>
          <a:xfrm>
            <a:off x="7480627" y="7523669"/>
            <a:ext cx="2890416" cy="1242372"/>
          </a:xfrm>
          <a:prstGeom prst="rect">
            <a:avLst/>
          </a:prstGeom>
          <a:ln w="12700">
            <a:miter lim="400000"/>
          </a:ln>
        </p:spPr>
      </p:pic>
      <p:pic>
        <p:nvPicPr>
          <p:cNvPr id="450" name="Screenshot 2023-02-24 at 2.23.15 PM.png" descr="Screenshot 2023-02-24 at 2.23.15 PM.png"/>
          <p:cNvPicPr>
            <a:picLocks noChangeAspect="1"/>
          </p:cNvPicPr>
          <p:nvPr/>
        </p:nvPicPr>
        <p:blipFill>
          <a:blip r:embed="rId6">
            <a:extLst/>
          </a:blip>
          <a:stretch>
            <a:fillRect/>
          </a:stretch>
        </p:blipFill>
        <p:spPr>
          <a:xfrm>
            <a:off x="13968626" y="7523669"/>
            <a:ext cx="2915771" cy="1242372"/>
          </a:xfrm>
          <a:prstGeom prst="rect">
            <a:avLst/>
          </a:prstGeom>
          <a:ln w="12700">
            <a:miter lim="400000"/>
          </a:ln>
        </p:spPr>
      </p:pic>
      <p:pic>
        <p:nvPicPr>
          <p:cNvPr id="451" name="Screenshot 2023-02-24 at 2.23.54 PM.png" descr="Screenshot 2023-02-24 at 2.23.54 PM.png"/>
          <p:cNvPicPr>
            <a:picLocks noChangeAspect="1"/>
          </p:cNvPicPr>
          <p:nvPr/>
        </p:nvPicPr>
        <p:blipFill>
          <a:blip r:embed="rId7">
            <a:extLst/>
          </a:blip>
          <a:stretch>
            <a:fillRect/>
          </a:stretch>
        </p:blipFill>
        <p:spPr>
          <a:xfrm>
            <a:off x="6960008" y="9958515"/>
            <a:ext cx="2044737" cy="1201284"/>
          </a:xfrm>
          <a:prstGeom prst="rect">
            <a:avLst/>
          </a:prstGeom>
          <a:ln w="12700">
            <a:miter lim="400000"/>
          </a:ln>
        </p:spPr>
      </p:pic>
      <p:pic>
        <p:nvPicPr>
          <p:cNvPr id="452" name="Screenshot 2023-02-24 at 2.23.36 PM.png" descr="Screenshot 2023-02-24 at 2.23.36 PM.png"/>
          <p:cNvPicPr>
            <a:picLocks noChangeAspect="1"/>
          </p:cNvPicPr>
          <p:nvPr/>
        </p:nvPicPr>
        <p:blipFill>
          <a:blip r:embed="rId8">
            <a:extLst/>
          </a:blip>
          <a:stretch>
            <a:fillRect/>
          </a:stretch>
        </p:blipFill>
        <p:spPr>
          <a:xfrm>
            <a:off x="19327438" y="9937970"/>
            <a:ext cx="2044738" cy="1242373"/>
          </a:xfrm>
          <a:prstGeom prst="rect">
            <a:avLst/>
          </a:prstGeom>
          <a:ln w="12700">
            <a:miter lim="400000"/>
          </a:ln>
        </p:spPr>
      </p:pic>
      <p:pic>
        <p:nvPicPr>
          <p:cNvPr id="453" name="Screenshot 2023-02-24 at 4.44.41 PM.png" descr="Screenshot 2023-02-24 at 4.44.41 PM.png"/>
          <p:cNvPicPr>
            <a:picLocks noChangeAspect="1"/>
          </p:cNvPicPr>
          <p:nvPr/>
        </p:nvPicPr>
        <p:blipFill>
          <a:blip r:embed="rId9">
            <a:extLst/>
          </a:blip>
          <a:stretch>
            <a:fillRect/>
          </a:stretch>
        </p:blipFill>
        <p:spPr>
          <a:xfrm>
            <a:off x="14354708" y="9931163"/>
            <a:ext cx="2084938" cy="1255987"/>
          </a:xfrm>
          <a:prstGeom prst="rect">
            <a:avLst/>
          </a:prstGeom>
          <a:ln w="12700">
            <a:miter lim="400000"/>
          </a:ln>
        </p:spPr>
      </p:pic>
    </p:spTree>
  </p:cSld>
  <p:clrMapOvr>
    <a:masterClrMapping/>
  </p:clrMapOvr>
  <p:transition xmlns:p14="http://schemas.microsoft.com/office/powerpoint/2010/main" spd="med" advClick="1"/>
</p:sld>
</file>

<file path=ppt/slides/slide4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57" name="How to Rate Performance"/>
          <p:cNvSpPr txBox="1"/>
          <p:nvPr>
            <p:ph type="title"/>
          </p:nvPr>
        </p:nvSpPr>
        <p:spPr>
          <a:prstGeom prst="rect">
            <a:avLst/>
          </a:prstGeom>
        </p:spPr>
        <p:txBody>
          <a:bodyPr/>
          <a:lstStyle>
            <a:lvl1pPr defTabSz="676909">
              <a:defRPr spc="-114" sz="11480">
                <a:solidFill>
                  <a:schemeClr val="accent1"/>
                </a:solidFill>
                <a:latin typeface="Anton Regular"/>
                <a:ea typeface="Anton Regular"/>
                <a:cs typeface="Anton Regular"/>
                <a:sym typeface="Anton Regular"/>
              </a:defRPr>
            </a:lvl1pPr>
          </a:lstStyle>
          <a:p>
            <a:pPr/>
            <a:r>
              <a:t>How to Rate Performance</a:t>
            </a:r>
          </a:p>
        </p:txBody>
      </p:sp>
      <p:pic>
        <p:nvPicPr>
          <p:cNvPr id="458" name="1 (17).png" descr="1 (17).png"/>
          <p:cNvPicPr>
            <a:picLocks noChangeAspect="1"/>
          </p:cNvPicPr>
          <p:nvPr/>
        </p:nvPicPr>
        <p:blipFill>
          <a:blip r:embed="rId3">
            <a:extLst/>
          </a:blip>
          <a:stretch>
            <a:fillRect/>
          </a:stretch>
        </p:blipFill>
        <p:spPr>
          <a:xfrm>
            <a:off x="3237071" y="2716144"/>
            <a:ext cx="19642962" cy="11049167"/>
          </a:xfrm>
          <a:prstGeom prst="rect">
            <a:avLst/>
          </a:prstGeom>
          <a:ln w="12700">
            <a:miter lim="400000"/>
          </a:ln>
        </p:spPr>
      </p:pic>
    </p:spTree>
  </p:cSld>
  <p:clrMapOvr>
    <a:masterClrMapping/>
  </p:clrMapOvr>
  <p:transition xmlns:p14="http://schemas.microsoft.com/office/powerpoint/2010/main" spd="med" advClick="1"/>
</p:sld>
</file>

<file path=ppt/slides/slide4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62" name="How to Rate Performance"/>
          <p:cNvSpPr txBox="1"/>
          <p:nvPr>
            <p:ph type="title"/>
          </p:nvPr>
        </p:nvSpPr>
        <p:spPr>
          <a:prstGeom prst="rect">
            <a:avLst/>
          </a:prstGeom>
        </p:spPr>
        <p:txBody>
          <a:bodyPr/>
          <a:lstStyle>
            <a:lvl1pPr defTabSz="676909">
              <a:defRPr spc="-114" sz="11480">
                <a:solidFill>
                  <a:schemeClr val="accent1"/>
                </a:solidFill>
                <a:latin typeface="Anton Regular"/>
                <a:ea typeface="Anton Regular"/>
                <a:cs typeface="Anton Regular"/>
                <a:sym typeface="Anton Regular"/>
              </a:defRPr>
            </a:lvl1pPr>
          </a:lstStyle>
          <a:p>
            <a:pPr/>
            <a:r>
              <a:t>How to Rate Performance</a:t>
            </a:r>
          </a:p>
        </p:txBody>
      </p:sp>
      <p:pic>
        <p:nvPicPr>
          <p:cNvPr id="463" name="1 (18).png" descr="1 (18).png"/>
          <p:cNvPicPr>
            <a:picLocks noChangeAspect="1"/>
          </p:cNvPicPr>
          <p:nvPr/>
        </p:nvPicPr>
        <p:blipFill>
          <a:blip r:embed="rId2">
            <a:extLst/>
          </a:blip>
          <a:stretch>
            <a:fillRect/>
          </a:stretch>
        </p:blipFill>
        <p:spPr>
          <a:xfrm>
            <a:off x="2383234" y="2703444"/>
            <a:ext cx="19642963" cy="11049167"/>
          </a:xfrm>
          <a:prstGeom prst="rect">
            <a:avLst/>
          </a:prstGeom>
          <a:ln w="12700">
            <a:miter lim="400000"/>
          </a:ln>
        </p:spPr>
      </p:pic>
    </p:spTree>
  </p:cSld>
  <p:clrMapOvr>
    <a:masterClrMapping/>
  </p:clrMapOvr>
  <p:transition xmlns:p14="http://schemas.microsoft.com/office/powerpoint/2010/main" spd="med" advClick="1"/>
</p:sld>
</file>

<file path=ppt/slides/slide4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65" name="Responding to mandates"/>
          <p:cNvSpPr txBox="1"/>
          <p:nvPr>
            <p:ph type="title"/>
          </p:nvPr>
        </p:nvSpPr>
        <p:spPr>
          <a:xfrm>
            <a:off x="1219200" y="750751"/>
            <a:ext cx="21945600" cy="2298701"/>
          </a:xfrm>
          <a:prstGeom prst="rect">
            <a:avLst/>
          </a:prstGeom>
        </p:spPr>
        <p:txBody>
          <a:bodyPr/>
          <a:lstStyle>
            <a:lvl1pPr defTabSz="676909">
              <a:defRPr spc="-114" sz="11480">
                <a:solidFill>
                  <a:schemeClr val="accent4"/>
                </a:solidFill>
                <a:latin typeface="Anton Regular"/>
                <a:ea typeface="Anton Regular"/>
                <a:cs typeface="Anton Regular"/>
                <a:sym typeface="Anton Regular"/>
              </a:defRPr>
            </a:lvl1pPr>
          </a:lstStyle>
          <a:p>
            <a:pPr/>
            <a:r>
              <a:t>Responding to mandates</a:t>
            </a:r>
          </a:p>
        </p:txBody>
      </p:sp>
      <p:pic>
        <p:nvPicPr>
          <p:cNvPr id="466" name="10.png" descr="10.png"/>
          <p:cNvPicPr>
            <a:picLocks noChangeAspect="1"/>
          </p:cNvPicPr>
          <p:nvPr/>
        </p:nvPicPr>
        <p:blipFill>
          <a:blip r:embed="rId2">
            <a:extLst/>
          </a:blip>
          <a:stretch>
            <a:fillRect/>
          </a:stretch>
        </p:blipFill>
        <p:spPr>
          <a:xfrm>
            <a:off x="3869417" y="2767310"/>
            <a:ext cx="16645166" cy="9362906"/>
          </a:xfrm>
          <a:prstGeom prst="rect">
            <a:avLst/>
          </a:prstGeom>
          <a:ln w="12700">
            <a:miter lim="400000"/>
          </a:ln>
        </p:spPr>
      </p:pic>
    </p:spTree>
  </p:cSld>
  <p:clrMapOvr>
    <a:masterClrMapping/>
  </p:clrMapOvr>
  <p:transition xmlns:p14="http://schemas.microsoft.com/office/powerpoint/2010/main" spd="med" advClick="1"/>
</p:sld>
</file>

<file path=ppt/slides/slide5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468" name="11.png" descr="11.png"/>
          <p:cNvPicPr>
            <a:picLocks noChangeAspect="1"/>
          </p:cNvPicPr>
          <p:nvPr/>
        </p:nvPicPr>
        <p:blipFill>
          <a:blip r:embed="rId2">
            <a:extLst/>
          </a:blip>
          <a:stretch>
            <a:fillRect/>
          </a:stretch>
        </p:blipFill>
        <p:spPr>
          <a:xfrm>
            <a:off x="3869417" y="2767310"/>
            <a:ext cx="16645166" cy="9362906"/>
          </a:xfrm>
          <a:prstGeom prst="rect">
            <a:avLst/>
          </a:prstGeom>
          <a:ln w="12700">
            <a:miter lim="400000"/>
          </a:ln>
        </p:spPr>
      </p:pic>
      <p:sp>
        <p:nvSpPr>
          <p:cNvPr id="469" name="Responding to mandates"/>
          <p:cNvSpPr txBox="1"/>
          <p:nvPr/>
        </p:nvSpPr>
        <p:spPr>
          <a:xfrm>
            <a:off x="1219200" y="750751"/>
            <a:ext cx="21945600" cy="22987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lvl1pPr algn="l" defTabSz="676909">
              <a:lnSpc>
                <a:spcPct val="70000"/>
              </a:lnSpc>
              <a:defRPr cap="all" spc="-114" sz="11480">
                <a:solidFill>
                  <a:schemeClr val="accent4"/>
                </a:solidFill>
                <a:latin typeface="Anton Regular"/>
                <a:ea typeface="Anton Regular"/>
                <a:cs typeface="Anton Regular"/>
                <a:sym typeface="Anton Regular"/>
              </a:defRPr>
            </a:lvl1pPr>
          </a:lstStyle>
          <a:p>
            <a:pPr/>
            <a:r>
              <a:t>Responding to mandates</a:t>
            </a:r>
          </a:p>
        </p:txBody>
      </p:sp>
    </p:spTree>
  </p:cSld>
  <p:clrMapOvr>
    <a:masterClrMapping/>
  </p:clrMapOvr>
  <p:transition xmlns:p14="http://schemas.microsoft.com/office/powerpoint/2010/main" spd="med" advClick="1"/>
</p:sld>
</file>

<file path=ppt/slides/slide5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71" name="RPM POWER METER"/>
          <p:cNvSpPr txBox="1"/>
          <p:nvPr>
            <p:ph type="title"/>
          </p:nvPr>
        </p:nvSpPr>
        <p:spPr>
          <a:xfrm>
            <a:off x="1221996" y="680538"/>
            <a:ext cx="21945601" cy="2298701"/>
          </a:xfrm>
          <a:prstGeom prst="rect">
            <a:avLst/>
          </a:prstGeom>
        </p:spPr>
        <p:txBody>
          <a:bodyPr/>
          <a:lstStyle>
            <a:lvl1pPr defTabSz="470534">
              <a:defRPr spc="-114" sz="11400">
                <a:latin typeface="Anton Regular"/>
                <a:ea typeface="Anton Regular"/>
                <a:cs typeface="Anton Regular"/>
                <a:sym typeface="Anton Regular"/>
              </a:defRPr>
            </a:lvl1pPr>
          </a:lstStyle>
          <a:p>
            <a:pPr/>
            <a:r>
              <a:t>RPM POWER METER</a:t>
            </a:r>
          </a:p>
        </p:txBody>
      </p:sp>
      <p:sp>
        <p:nvSpPr>
          <p:cNvPr id="472" name="RESPONSE PER MANDATE"/>
          <p:cNvSpPr txBox="1"/>
          <p:nvPr/>
        </p:nvSpPr>
        <p:spPr>
          <a:xfrm>
            <a:off x="1216403" y="2406819"/>
            <a:ext cx="8005446" cy="8763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5000">
                <a:latin typeface="Proxima Nova Extrabold"/>
                <a:ea typeface="Proxima Nova Extrabold"/>
                <a:cs typeface="Proxima Nova Extrabold"/>
                <a:sym typeface="Proxima Nova Extrabold"/>
              </a:defRPr>
            </a:lvl1pPr>
          </a:lstStyle>
          <a:p>
            <a:pPr/>
            <a:r>
              <a:t>RESPONSE PER MANDATE</a:t>
            </a:r>
          </a:p>
        </p:txBody>
      </p:sp>
      <p:pic>
        <p:nvPicPr>
          <p:cNvPr id="473" name="2.png" descr="2.png"/>
          <p:cNvPicPr>
            <a:picLocks noChangeAspect="1"/>
          </p:cNvPicPr>
          <p:nvPr/>
        </p:nvPicPr>
        <p:blipFill>
          <a:blip r:embed="rId3">
            <a:extLst/>
          </a:blip>
          <a:stretch>
            <a:fillRect/>
          </a:stretch>
        </p:blipFill>
        <p:spPr>
          <a:xfrm>
            <a:off x="4478169" y="3203861"/>
            <a:ext cx="15623860" cy="8788422"/>
          </a:xfrm>
          <a:prstGeom prst="rect">
            <a:avLst/>
          </a:prstGeom>
          <a:ln w="12700">
            <a:miter lim="400000"/>
          </a:ln>
        </p:spPr>
      </p:pic>
      <p:sp>
        <p:nvSpPr>
          <p:cNvPr id="474" name="Micro…"/>
          <p:cNvSpPr txBox="1"/>
          <p:nvPr/>
        </p:nvSpPr>
        <p:spPr>
          <a:xfrm>
            <a:off x="825480" y="6937671"/>
            <a:ext cx="2783285" cy="13208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lnSpc>
                <a:spcPct val="60000"/>
              </a:lnSpc>
              <a:defRPr sz="4000">
                <a:latin typeface="Anton Regular"/>
                <a:ea typeface="Anton Regular"/>
                <a:cs typeface="Anton Regular"/>
                <a:sym typeface="Anton Regular"/>
              </a:defRPr>
            </a:pPr>
            <a:r>
              <a:t>Micro</a:t>
            </a:r>
          </a:p>
          <a:p>
            <a:pPr>
              <a:lnSpc>
                <a:spcPct val="60000"/>
              </a:lnSpc>
              <a:defRPr sz="4000">
                <a:latin typeface="Anton Regular"/>
                <a:ea typeface="Anton Regular"/>
                <a:cs typeface="Anton Regular"/>
                <a:sym typeface="Anton Regular"/>
              </a:defRPr>
            </a:pPr>
            <a:r>
              <a:t>Management</a:t>
            </a:r>
          </a:p>
        </p:txBody>
      </p:sp>
      <p:sp>
        <p:nvSpPr>
          <p:cNvPr id="475" name="Macro…"/>
          <p:cNvSpPr txBox="1"/>
          <p:nvPr/>
        </p:nvSpPr>
        <p:spPr>
          <a:xfrm>
            <a:off x="20775235" y="6937671"/>
            <a:ext cx="2783286" cy="13208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lnSpc>
                <a:spcPct val="60000"/>
              </a:lnSpc>
              <a:defRPr sz="4000">
                <a:latin typeface="Anton Regular"/>
                <a:ea typeface="Anton Regular"/>
                <a:cs typeface="Anton Regular"/>
                <a:sym typeface="Anton Regular"/>
              </a:defRPr>
            </a:pPr>
            <a:r>
              <a:t>Macro</a:t>
            </a:r>
          </a:p>
          <a:p>
            <a:pPr>
              <a:lnSpc>
                <a:spcPct val="60000"/>
              </a:lnSpc>
              <a:defRPr sz="4000">
                <a:latin typeface="Anton Regular"/>
                <a:ea typeface="Anton Regular"/>
                <a:cs typeface="Anton Regular"/>
                <a:sym typeface="Anton Regular"/>
              </a:defRPr>
            </a:pPr>
            <a:r>
              <a:t>Management</a:t>
            </a:r>
          </a:p>
        </p:txBody>
      </p:sp>
      <p:sp>
        <p:nvSpPr>
          <p:cNvPr id="476" name="Low…"/>
          <p:cNvSpPr txBox="1"/>
          <p:nvPr/>
        </p:nvSpPr>
        <p:spPr>
          <a:xfrm>
            <a:off x="6798097" y="11003997"/>
            <a:ext cx="2134617" cy="119888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lnSpc>
                <a:spcPct val="80000"/>
              </a:lnSpc>
              <a:defRPr sz="4000"/>
            </a:pPr>
            <a:r>
              <a:t>Low</a:t>
            </a:r>
          </a:p>
          <a:p>
            <a:pPr>
              <a:lnSpc>
                <a:spcPct val="80000"/>
              </a:lnSpc>
              <a:defRPr sz="4000"/>
            </a:pPr>
            <a:r>
              <a:t>Minimum</a:t>
            </a:r>
          </a:p>
        </p:txBody>
      </p:sp>
      <p:sp>
        <p:nvSpPr>
          <p:cNvPr id="477" name="High…"/>
          <p:cNvSpPr txBox="1"/>
          <p:nvPr/>
        </p:nvSpPr>
        <p:spPr>
          <a:xfrm>
            <a:off x="15133358" y="11003997"/>
            <a:ext cx="2255013" cy="119888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lnSpc>
                <a:spcPct val="80000"/>
              </a:lnSpc>
              <a:defRPr sz="4000"/>
            </a:pPr>
            <a:r>
              <a:t>High</a:t>
            </a:r>
          </a:p>
          <a:p>
            <a:pPr>
              <a:lnSpc>
                <a:spcPct val="80000"/>
              </a:lnSpc>
              <a:defRPr sz="4000"/>
            </a:pPr>
            <a:r>
              <a:t>Maximum</a:t>
            </a:r>
          </a:p>
        </p:txBody>
      </p:sp>
      <p:sp>
        <p:nvSpPr>
          <p:cNvPr id="478" name="RPMs"/>
          <p:cNvSpPr txBox="1"/>
          <p:nvPr/>
        </p:nvSpPr>
        <p:spPr>
          <a:xfrm>
            <a:off x="11199755" y="11893491"/>
            <a:ext cx="2180687" cy="15367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nSpc>
                <a:spcPct val="60000"/>
              </a:lnSpc>
              <a:defRPr sz="7500">
                <a:solidFill>
                  <a:schemeClr val="accent1"/>
                </a:solidFill>
                <a:latin typeface="Anton Regular"/>
                <a:ea typeface="Anton Regular"/>
                <a:cs typeface="Anton Regular"/>
                <a:sym typeface="Anton Regular"/>
              </a:defRPr>
            </a:lvl1pPr>
          </a:lstStyle>
          <a:p>
            <a:pPr/>
            <a:r>
              <a:t>RPMs</a:t>
            </a:r>
          </a:p>
        </p:txBody>
      </p:sp>
    </p:spTree>
  </p:cSld>
  <p:clrMapOvr>
    <a:masterClrMapping/>
  </p:clrMapOvr>
  <p:transition xmlns:p14="http://schemas.microsoft.com/office/powerpoint/2010/main" spd="med" advClick="1"/>
</p:sld>
</file>

<file path=ppt/slides/slide5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482" name="11.png" descr="11.png"/>
          <p:cNvPicPr>
            <a:picLocks noChangeAspect="1"/>
          </p:cNvPicPr>
          <p:nvPr/>
        </p:nvPicPr>
        <p:blipFill>
          <a:blip r:embed="rId3">
            <a:extLst/>
          </a:blip>
          <a:stretch>
            <a:fillRect/>
          </a:stretch>
        </p:blipFill>
        <p:spPr>
          <a:xfrm>
            <a:off x="3869417" y="2767310"/>
            <a:ext cx="16645166" cy="9362906"/>
          </a:xfrm>
          <a:prstGeom prst="rect">
            <a:avLst/>
          </a:prstGeom>
          <a:ln w="12700">
            <a:miter lim="400000"/>
          </a:ln>
        </p:spPr>
      </p:pic>
      <p:sp>
        <p:nvSpPr>
          <p:cNvPr id="483" name="Responding to mandates"/>
          <p:cNvSpPr txBox="1"/>
          <p:nvPr/>
        </p:nvSpPr>
        <p:spPr>
          <a:xfrm>
            <a:off x="1219200" y="750751"/>
            <a:ext cx="21945600" cy="22987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lvl1pPr algn="l" defTabSz="676909">
              <a:lnSpc>
                <a:spcPct val="70000"/>
              </a:lnSpc>
              <a:defRPr cap="all" spc="-114" sz="11480">
                <a:solidFill>
                  <a:schemeClr val="accent4"/>
                </a:solidFill>
                <a:latin typeface="Anton Regular"/>
                <a:ea typeface="Anton Regular"/>
                <a:cs typeface="Anton Regular"/>
                <a:sym typeface="Anton Regular"/>
              </a:defRPr>
            </a:lvl1pPr>
          </a:lstStyle>
          <a:p>
            <a:pPr/>
            <a:r>
              <a:t>Responding to mandates</a:t>
            </a:r>
          </a:p>
        </p:txBody>
      </p:sp>
    </p:spTree>
  </p:cSld>
  <p:clrMapOvr>
    <a:masterClrMapping/>
  </p:clrMapOvr>
  <p:transition xmlns:p14="http://schemas.microsoft.com/office/powerpoint/2010/main" spd="med" advClick="1"/>
</p:sld>
</file>

<file path=ppt/slides/slide5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87" name="RPM POWER METER"/>
          <p:cNvSpPr txBox="1"/>
          <p:nvPr>
            <p:ph type="title"/>
          </p:nvPr>
        </p:nvSpPr>
        <p:spPr>
          <a:xfrm>
            <a:off x="1221996" y="680538"/>
            <a:ext cx="21945601" cy="2298701"/>
          </a:xfrm>
          <a:prstGeom prst="rect">
            <a:avLst/>
          </a:prstGeom>
        </p:spPr>
        <p:txBody>
          <a:bodyPr/>
          <a:lstStyle>
            <a:lvl1pPr defTabSz="470534">
              <a:defRPr spc="-114" sz="11400">
                <a:latin typeface="Anton Regular"/>
                <a:ea typeface="Anton Regular"/>
                <a:cs typeface="Anton Regular"/>
                <a:sym typeface="Anton Regular"/>
              </a:defRPr>
            </a:lvl1pPr>
          </a:lstStyle>
          <a:p>
            <a:pPr/>
            <a:r>
              <a:t>RPM POWER METER</a:t>
            </a:r>
          </a:p>
        </p:txBody>
      </p:sp>
      <p:sp>
        <p:nvSpPr>
          <p:cNvPr id="488" name="RESPONSE PER MANDATE"/>
          <p:cNvSpPr txBox="1"/>
          <p:nvPr/>
        </p:nvSpPr>
        <p:spPr>
          <a:xfrm>
            <a:off x="1216403" y="2406819"/>
            <a:ext cx="8005446" cy="8763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5000">
                <a:latin typeface="Proxima Nova Extrabold"/>
                <a:ea typeface="Proxima Nova Extrabold"/>
                <a:cs typeface="Proxima Nova Extrabold"/>
                <a:sym typeface="Proxima Nova Extrabold"/>
              </a:defRPr>
            </a:lvl1pPr>
          </a:lstStyle>
          <a:p>
            <a:pPr/>
            <a:r>
              <a:t>RESPONSE PER MANDATE</a:t>
            </a:r>
          </a:p>
        </p:txBody>
      </p:sp>
      <p:pic>
        <p:nvPicPr>
          <p:cNvPr id="489" name="1 (16).png" descr="1 (16).png"/>
          <p:cNvPicPr>
            <a:picLocks noChangeAspect="1"/>
          </p:cNvPicPr>
          <p:nvPr/>
        </p:nvPicPr>
        <p:blipFill>
          <a:blip r:embed="rId3">
            <a:extLst/>
          </a:blip>
          <a:stretch>
            <a:fillRect/>
          </a:stretch>
        </p:blipFill>
        <p:spPr>
          <a:xfrm>
            <a:off x="4478169" y="3203861"/>
            <a:ext cx="15623860" cy="8788422"/>
          </a:xfrm>
          <a:prstGeom prst="rect">
            <a:avLst/>
          </a:prstGeom>
          <a:ln w="12700">
            <a:miter lim="400000"/>
          </a:ln>
        </p:spPr>
      </p:pic>
      <p:sp>
        <p:nvSpPr>
          <p:cNvPr id="490" name="Micro…"/>
          <p:cNvSpPr txBox="1"/>
          <p:nvPr/>
        </p:nvSpPr>
        <p:spPr>
          <a:xfrm>
            <a:off x="825480" y="6937671"/>
            <a:ext cx="2783285" cy="13208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lnSpc>
                <a:spcPct val="60000"/>
              </a:lnSpc>
              <a:defRPr sz="4000">
                <a:latin typeface="Anton Regular"/>
                <a:ea typeface="Anton Regular"/>
                <a:cs typeface="Anton Regular"/>
                <a:sym typeface="Anton Regular"/>
              </a:defRPr>
            </a:pPr>
            <a:r>
              <a:t>Micro</a:t>
            </a:r>
          </a:p>
          <a:p>
            <a:pPr>
              <a:lnSpc>
                <a:spcPct val="60000"/>
              </a:lnSpc>
              <a:defRPr sz="4000">
                <a:latin typeface="Anton Regular"/>
                <a:ea typeface="Anton Regular"/>
                <a:cs typeface="Anton Regular"/>
                <a:sym typeface="Anton Regular"/>
              </a:defRPr>
            </a:pPr>
            <a:r>
              <a:t>Management</a:t>
            </a:r>
          </a:p>
        </p:txBody>
      </p:sp>
      <p:sp>
        <p:nvSpPr>
          <p:cNvPr id="491" name="Macro…"/>
          <p:cNvSpPr txBox="1"/>
          <p:nvPr/>
        </p:nvSpPr>
        <p:spPr>
          <a:xfrm>
            <a:off x="20775235" y="6937671"/>
            <a:ext cx="2783286" cy="13208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lnSpc>
                <a:spcPct val="60000"/>
              </a:lnSpc>
              <a:defRPr sz="4000">
                <a:latin typeface="Anton Regular"/>
                <a:ea typeface="Anton Regular"/>
                <a:cs typeface="Anton Regular"/>
                <a:sym typeface="Anton Regular"/>
              </a:defRPr>
            </a:pPr>
            <a:r>
              <a:t>Macro</a:t>
            </a:r>
          </a:p>
          <a:p>
            <a:pPr>
              <a:lnSpc>
                <a:spcPct val="60000"/>
              </a:lnSpc>
              <a:defRPr sz="4000">
                <a:latin typeface="Anton Regular"/>
                <a:ea typeface="Anton Regular"/>
                <a:cs typeface="Anton Regular"/>
                <a:sym typeface="Anton Regular"/>
              </a:defRPr>
            </a:pPr>
            <a:r>
              <a:t>Management</a:t>
            </a:r>
          </a:p>
        </p:txBody>
      </p:sp>
      <p:sp>
        <p:nvSpPr>
          <p:cNvPr id="492" name="Low…"/>
          <p:cNvSpPr txBox="1"/>
          <p:nvPr/>
        </p:nvSpPr>
        <p:spPr>
          <a:xfrm>
            <a:off x="6798097" y="11003997"/>
            <a:ext cx="2134617" cy="119888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lnSpc>
                <a:spcPct val="80000"/>
              </a:lnSpc>
              <a:defRPr sz="4000"/>
            </a:pPr>
            <a:r>
              <a:t>Low</a:t>
            </a:r>
          </a:p>
          <a:p>
            <a:pPr>
              <a:lnSpc>
                <a:spcPct val="80000"/>
              </a:lnSpc>
              <a:defRPr sz="4000"/>
            </a:pPr>
            <a:r>
              <a:t>Minimum</a:t>
            </a:r>
          </a:p>
        </p:txBody>
      </p:sp>
      <p:sp>
        <p:nvSpPr>
          <p:cNvPr id="493" name="High…"/>
          <p:cNvSpPr txBox="1"/>
          <p:nvPr/>
        </p:nvSpPr>
        <p:spPr>
          <a:xfrm>
            <a:off x="15133358" y="11003997"/>
            <a:ext cx="2255013" cy="119888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lnSpc>
                <a:spcPct val="80000"/>
              </a:lnSpc>
              <a:defRPr sz="4000"/>
            </a:pPr>
            <a:r>
              <a:t>High</a:t>
            </a:r>
          </a:p>
          <a:p>
            <a:pPr>
              <a:lnSpc>
                <a:spcPct val="80000"/>
              </a:lnSpc>
              <a:defRPr sz="4000"/>
            </a:pPr>
            <a:r>
              <a:t>Maximum</a:t>
            </a:r>
          </a:p>
        </p:txBody>
      </p:sp>
      <p:sp>
        <p:nvSpPr>
          <p:cNvPr id="494" name="RPMs"/>
          <p:cNvSpPr txBox="1"/>
          <p:nvPr/>
        </p:nvSpPr>
        <p:spPr>
          <a:xfrm>
            <a:off x="11199755" y="11893491"/>
            <a:ext cx="2180687" cy="15367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nSpc>
                <a:spcPct val="60000"/>
              </a:lnSpc>
              <a:defRPr sz="7500">
                <a:solidFill>
                  <a:schemeClr val="accent1"/>
                </a:solidFill>
                <a:latin typeface="Anton Regular"/>
                <a:ea typeface="Anton Regular"/>
                <a:cs typeface="Anton Regular"/>
                <a:sym typeface="Anton Regular"/>
              </a:defRPr>
            </a:lvl1pPr>
          </a:lstStyle>
          <a:p>
            <a:pPr/>
            <a:r>
              <a:t>RPMs</a:t>
            </a:r>
          </a:p>
        </p:txBody>
      </p:sp>
    </p:spTree>
  </p:cSld>
  <p:clrMapOvr>
    <a:masterClrMapping/>
  </p:clrMapOvr>
  <p:transition xmlns:p14="http://schemas.microsoft.com/office/powerpoint/2010/main" spd="med" advClick="1"/>
</p:sld>
</file>

<file path=ppt/slides/slide5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98" name="CEO…"/>
          <p:cNvSpPr txBox="1"/>
          <p:nvPr>
            <p:ph type="body" sz="half" idx="1"/>
          </p:nvPr>
        </p:nvSpPr>
        <p:spPr>
          <a:xfrm>
            <a:off x="1219200" y="3733800"/>
            <a:ext cx="10181340" cy="8763000"/>
          </a:xfrm>
          <a:prstGeom prst="rect">
            <a:avLst/>
          </a:prstGeom>
        </p:spPr>
        <p:txBody>
          <a:bodyPr/>
          <a:lstStyle/>
          <a:p>
            <a:pPr marL="0" indent="0" algn="ctr" defTabSz="514095">
              <a:lnSpc>
                <a:spcPct val="100000"/>
              </a:lnSpc>
              <a:spcBef>
                <a:spcPts val="0"/>
              </a:spcBef>
              <a:buClrTx/>
              <a:buSzTx/>
              <a:buNone/>
              <a:defRPr b="0" cap="all" spc="-193" sz="19360">
                <a:solidFill>
                  <a:srgbClr val="FFD74C"/>
                </a:solidFill>
                <a:latin typeface="Anton Regular"/>
                <a:ea typeface="Anton Regular"/>
                <a:cs typeface="Anton Regular"/>
                <a:sym typeface="Anton Regular"/>
              </a:defRPr>
            </a:pPr>
            <a:r>
              <a:t>CEO</a:t>
            </a:r>
          </a:p>
          <a:p>
            <a:pPr marL="603504" indent="-603504" defTabSz="514095">
              <a:spcBef>
                <a:spcPts val="2100"/>
              </a:spcBef>
              <a:buClrTx/>
              <a:buSzPct val="100000"/>
              <a:buAutoNum type="arabicPeriod" startAt="1"/>
              <a:defRPr sz="3696"/>
            </a:pPr>
            <a:r>
              <a:t>Provide Vision &amp; Direction</a:t>
            </a:r>
          </a:p>
          <a:p>
            <a:pPr marL="603504" indent="-603504" defTabSz="514095">
              <a:spcBef>
                <a:spcPts val="2100"/>
              </a:spcBef>
              <a:buClrTx/>
              <a:buSzPct val="100000"/>
              <a:buAutoNum type="arabicPeriod" startAt="1"/>
              <a:defRPr sz="3696"/>
            </a:pPr>
            <a:r>
              <a:t>Obtain &amp; Review P.I.R.</a:t>
            </a:r>
          </a:p>
          <a:p>
            <a:pPr lvl="2" marL="0" indent="804672" defTabSz="514095">
              <a:spcBef>
                <a:spcPts val="2100"/>
              </a:spcBef>
              <a:buClrTx/>
              <a:buSzTx/>
              <a:buNone/>
              <a:defRPr b="0" i="1" sz="3520"/>
            </a:pPr>
            <a:r>
              <a:t>(Plans, Ideas, &amp; Recommendations)</a:t>
            </a:r>
          </a:p>
          <a:p>
            <a:pPr marL="603504" indent="-603504" defTabSz="514095">
              <a:spcBef>
                <a:spcPts val="2100"/>
              </a:spcBef>
              <a:buClrTx/>
              <a:buSzPct val="100000"/>
              <a:buAutoNum type="arabicPeriod" startAt="3"/>
              <a:defRPr sz="3696"/>
            </a:pPr>
            <a:r>
              <a:t>Commission the Plan </a:t>
            </a:r>
            <a:r>
              <a:rPr i="1"/>
              <a:t>OR</a:t>
            </a:r>
            <a:r>
              <a:t> Redirect it</a:t>
            </a:r>
          </a:p>
          <a:p>
            <a:pPr marL="603504" indent="-603504" defTabSz="514095">
              <a:spcBef>
                <a:spcPts val="2100"/>
              </a:spcBef>
              <a:buClrTx/>
              <a:buSzPct val="100000"/>
              <a:buAutoNum type="arabicPeriod" startAt="3"/>
              <a:defRPr sz="3696"/>
            </a:pPr>
            <a:r>
              <a:t>Provide Resources for Their Success: CTTM</a:t>
            </a:r>
          </a:p>
          <a:p>
            <a:pPr marL="603504" indent="-603504" defTabSz="514095">
              <a:spcBef>
                <a:spcPts val="2100"/>
              </a:spcBef>
              <a:buClrTx/>
              <a:buSzPct val="100000"/>
              <a:buAutoNum type="arabicPeriod" startAt="3"/>
              <a:defRPr sz="3696"/>
            </a:pPr>
            <a:r>
              <a:t>Obtain Evaluation &amp; Mandate Accountability</a:t>
            </a:r>
          </a:p>
        </p:txBody>
      </p:sp>
      <p:sp>
        <p:nvSpPr>
          <p:cNvPr id="499" name="JOB DESCRIPTIONS"/>
          <p:cNvSpPr txBox="1"/>
          <p:nvPr>
            <p:ph type="title"/>
          </p:nvPr>
        </p:nvSpPr>
        <p:spPr>
          <a:prstGeom prst="rect">
            <a:avLst/>
          </a:prstGeom>
        </p:spPr>
        <p:txBody>
          <a:bodyPr/>
          <a:lstStyle>
            <a:lvl1pPr algn="ctr" defTabSz="676909">
              <a:defRPr spc="-114" sz="11480">
                <a:latin typeface="Anton Regular"/>
                <a:ea typeface="Anton Regular"/>
                <a:cs typeface="Anton Regular"/>
                <a:sym typeface="Anton Regular"/>
              </a:defRPr>
            </a:lvl1pPr>
          </a:lstStyle>
          <a:p>
            <a:pPr/>
            <a:r>
              <a:t>JOB DESCRIPTIONS</a:t>
            </a:r>
          </a:p>
        </p:txBody>
      </p:sp>
      <p:sp>
        <p:nvSpPr>
          <p:cNvPr id="500" name="TEAM…"/>
          <p:cNvSpPr txBox="1"/>
          <p:nvPr/>
        </p:nvSpPr>
        <p:spPr>
          <a:xfrm>
            <a:off x="13131389" y="3717272"/>
            <a:ext cx="10181340" cy="87630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p>
            <a:pPr defTabSz="496570">
              <a:defRPr cap="all" spc="-187" sz="18700">
                <a:solidFill>
                  <a:srgbClr val="FFD74C"/>
                </a:solidFill>
                <a:latin typeface="Anton Regular"/>
                <a:ea typeface="Anton Regular"/>
                <a:cs typeface="Anton Regular"/>
                <a:sym typeface="Anton Regular"/>
              </a:defRPr>
            </a:pPr>
            <a:r>
              <a:t>TEAM</a:t>
            </a:r>
          </a:p>
          <a:p>
            <a:pPr marL="582930" indent="-582930" algn="l" defTabSz="496570">
              <a:lnSpc>
                <a:spcPct val="80000"/>
              </a:lnSpc>
              <a:spcBef>
                <a:spcPts val="2000"/>
              </a:spcBef>
              <a:buSzPct val="100000"/>
              <a:buAutoNum type="arabicPeriod" startAt="1"/>
              <a:defRPr b="1" sz="3570">
                <a:solidFill>
                  <a:srgbClr val="53585F"/>
                </a:solidFill>
              </a:defRPr>
            </a:pPr>
            <a:r>
              <a:t>Protect the Flow of the Anointing</a:t>
            </a:r>
            <a:r>
              <a:rPr b="0"/>
              <a:t> </a:t>
            </a:r>
            <a:r>
              <a:rPr b="0" i="1" sz="3400"/>
              <a:t>(Protect the integrity &amp; production of the organization)</a:t>
            </a:r>
            <a:endParaRPr b="0"/>
          </a:p>
          <a:p>
            <a:pPr marL="582930" indent="-582930" algn="l" defTabSz="496570">
              <a:lnSpc>
                <a:spcPct val="80000"/>
              </a:lnSpc>
              <a:spcBef>
                <a:spcPts val="2000"/>
              </a:spcBef>
              <a:buSzPct val="100000"/>
              <a:buAutoNum type="arabicPeriod" startAt="1"/>
              <a:defRPr b="1" sz="3570">
                <a:solidFill>
                  <a:srgbClr val="53585F"/>
                </a:solidFill>
              </a:defRPr>
            </a:pPr>
            <a:r>
              <a:t>Do What it Takes to Accomplish Vision</a:t>
            </a:r>
          </a:p>
          <a:p>
            <a:pPr marL="582930" indent="-582930" algn="l" defTabSz="496570">
              <a:lnSpc>
                <a:spcPct val="80000"/>
              </a:lnSpc>
              <a:spcBef>
                <a:spcPts val="2000"/>
              </a:spcBef>
              <a:buSzPct val="100000"/>
              <a:buAutoNum type="arabicPeriod" startAt="1"/>
              <a:defRPr b="1" sz="3570">
                <a:solidFill>
                  <a:srgbClr val="53585F"/>
                </a:solidFill>
              </a:defRPr>
            </a:pPr>
            <a:r>
              <a:t>CPIR: Create Plans, Ideas, &amp; Recommendations</a:t>
            </a:r>
          </a:p>
          <a:p>
            <a:pPr marL="582930" indent="-582930" algn="l" defTabSz="496570">
              <a:lnSpc>
                <a:spcPct val="80000"/>
              </a:lnSpc>
              <a:spcBef>
                <a:spcPts val="2000"/>
              </a:spcBef>
              <a:buSzPct val="100000"/>
              <a:buAutoNum type="arabicPeriod" startAt="1"/>
              <a:defRPr b="1" sz="3570">
                <a:solidFill>
                  <a:srgbClr val="53585F"/>
                </a:solidFill>
              </a:defRPr>
            </a:pPr>
            <a:r>
              <a:t>Report the Pulse </a:t>
            </a:r>
            <a:r>
              <a:rPr b="0" i="1" sz="3400"/>
              <a:t>(See that methods, systems, procedures of reporting are put in place &amp; adhered to so the CEO has a pulse on the organization</a:t>
            </a:r>
          </a:p>
        </p:txBody>
      </p:sp>
    </p:spTree>
  </p:cSld>
  <p:clrMapOvr>
    <a:masterClrMapping/>
  </p:clrMapOvr>
  <p:transition xmlns:p14="http://schemas.microsoft.com/office/powerpoint/2010/main" spd="med" advClick="1"/>
</p:sld>
</file>

<file path=ppt/slides/slide5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504" name="RPM POWER METER"/>
          <p:cNvSpPr txBox="1"/>
          <p:nvPr>
            <p:ph type="title"/>
          </p:nvPr>
        </p:nvSpPr>
        <p:spPr>
          <a:xfrm>
            <a:off x="1221996" y="680538"/>
            <a:ext cx="21945601" cy="2298701"/>
          </a:xfrm>
          <a:prstGeom prst="rect">
            <a:avLst/>
          </a:prstGeom>
        </p:spPr>
        <p:txBody>
          <a:bodyPr/>
          <a:lstStyle>
            <a:lvl1pPr defTabSz="470534">
              <a:defRPr spc="-114" sz="11400">
                <a:latin typeface="Anton Regular"/>
                <a:ea typeface="Anton Regular"/>
                <a:cs typeface="Anton Regular"/>
                <a:sym typeface="Anton Regular"/>
              </a:defRPr>
            </a:lvl1pPr>
          </a:lstStyle>
          <a:p>
            <a:pPr/>
            <a:r>
              <a:t>RPM POWER METER</a:t>
            </a:r>
          </a:p>
        </p:txBody>
      </p:sp>
      <p:sp>
        <p:nvSpPr>
          <p:cNvPr id="505" name="RESPONSE PER MANDATE"/>
          <p:cNvSpPr txBox="1"/>
          <p:nvPr/>
        </p:nvSpPr>
        <p:spPr>
          <a:xfrm>
            <a:off x="1216403" y="2406819"/>
            <a:ext cx="8005446" cy="8763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5000">
                <a:latin typeface="Proxima Nova Extrabold"/>
                <a:ea typeface="Proxima Nova Extrabold"/>
                <a:cs typeface="Proxima Nova Extrabold"/>
                <a:sym typeface="Proxima Nova Extrabold"/>
              </a:defRPr>
            </a:lvl1pPr>
          </a:lstStyle>
          <a:p>
            <a:pPr/>
            <a:r>
              <a:t>RESPONSE PER MANDATE</a:t>
            </a:r>
          </a:p>
        </p:txBody>
      </p:sp>
      <p:pic>
        <p:nvPicPr>
          <p:cNvPr id="506" name="3.png" descr="3.png"/>
          <p:cNvPicPr>
            <a:picLocks noChangeAspect="1"/>
          </p:cNvPicPr>
          <p:nvPr/>
        </p:nvPicPr>
        <p:blipFill>
          <a:blip r:embed="rId2">
            <a:extLst/>
          </a:blip>
          <a:stretch>
            <a:fillRect/>
          </a:stretch>
        </p:blipFill>
        <p:spPr>
          <a:xfrm>
            <a:off x="4478169" y="3203861"/>
            <a:ext cx="15623860" cy="8788422"/>
          </a:xfrm>
          <a:prstGeom prst="rect">
            <a:avLst/>
          </a:prstGeom>
          <a:ln w="12700">
            <a:miter lim="400000"/>
          </a:ln>
        </p:spPr>
      </p:pic>
      <p:sp>
        <p:nvSpPr>
          <p:cNvPr id="507" name="Micro…"/>
          <p:cNvSpPr txBox="1"/>
          <p:nvPr/>
        </p:nvSpPr>
        <p:spPr>
          <a:xfrm>
            <a:off x="825480" y="6937671"/>
            <a:ext cx="2783285" cy="13208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lnSpc>
                <a:spcPct val="60000"/>
              </a:lnSpc>
              <a:defRPr sz="4000">
                <a:latin typeface="Anton Regular"/>
                <a:ea typeface="Anton Regular"/>
                <a:cs typeface="Anton Regular"/>
                <a:sym typeface="Anton Regular"/>
              </a:defRPr>
            </a:pPr>
            <a:r>
              <a:t>Micro</a:t>
            </a:r>
          </a:p>
          <a:p>
            <a:pPr>
              <a:lnSpc>
                <a:spcPct val="60000"/>
              </a:lnSpc>
              <a:defRPr sz="4000">
                <a:latin typeface="Anton Regular"/>
                <a:ea typeface="Anton Regular"/>
                <a:cs typeface="Anton Regular"/>
                <a:sym typeface="Anton Regular"/>
              </a:defRPr>
            </a:pPr>
            <a:r>
              <a:t>Management</a:t>
            </a:r>
          </a:p>
        </p:txBody>
      </p:sp>
      <p:sp>
        <p:nvSpPr>
          <p:cNvPr id="508" name="Macro…"/>
          <p:cNvSpPr txBox="1"/>
          <p:nvPr/>
        </p:nvSpPr>
        <p:spPr>
          <a:xfrm>
            <a:off x="20775235" y="6937671"/>
            <a:ext cx="2783286" cy="13208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lnSpc>
                <a:spcPct val="60000"/>
              </a:lnSpc>
              <a:defRPr sz="4000">
                <a:latin typeface="Anton Regular"/>
                <a:ea typeface="Anton Regular"/>
                <a:cs typeface="Anton Regular"/>
                <a:sym typeface="Anton Regular"/>
              </a:defRPr>
            </a:pPr>
            <a:r>
              <a:t>Macro</a:t>
            </a:r>
          </a:p>
          <a:p>
            <a:pPr>
              <a:lnSpc>
                <a:spcPct val="60000"/>
              </a:lnSpc>
              <a:defRPr sz="4000">
                <a:latin typeface="Anton Regular"/>
                <a:ea typeface="Anton Regular"/>
                <a:cs typeface="Anton Regular"/>
                <a:sym typeface="Anton Regular"/>
              </a:defRPr>
            </a:pPr>
            <a:r>
              <a:t>Management</a:t>
            </a:r>
          </a:p>
        </p:txBody>
      </p:sp>
      <p:sp>
        <p:nvSpPr>
          <p:cNvPr id="509" name="Low…"/>
          <p:cNvSpPr txBox="1"/>
          <p:nvPr/>
        </p:nvSpPr>
        <p:spPr>
          <a:xfrm>
            <a:off x="6798097" y="11003997"/>
            <a:ext cx="2134617" cy="119888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lnSpc>
                <a:spcPct val="80000"/>
              </a:lnSpc>
              <a:defRPr sz="4000"/>
            </a:pPr>
            <a:r>
              <a:t>Low</a:t>
            </a:r>
          </a:p>
          <a:p>
            <a:pPr>
              <a:lnSpc>
                <a:spcPct val="80000"/>
              </a:lnSpc>
              <a:defRPr sz="4000"/>
            </a:pPr>
            <a:r>
              <a:t>Minimum</a:t>
            </a:r>
          </a:p>
        </p:txBody>
      </p:sp>
      <p:sp>
        <p:nvSpPr>
          <p:cNvPr id="510" name="High…"/>
          <p:cNvSpPr txBox="1"/>
          <p:nvPr/>
        </p:nvSpPr>
        <p:spPr>
          <a:xfrm>
            <a:off x="15133358" y="11003997"/>
            <a:ext cx="2255013" cy="119888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lnSpc>
                <a:spcPct val="80000"/>
              </a:lnSpc>
              <a:defRPr sz="4000"/>
            </a:pPr>
            <a:r>
              <a:t>High</a:t>
            </a:r>
          </a:p>
          <a:p>
            <a:pPr>
              <a:lnSpc>
                <a:spcPct val="80000"/>
              </a:lnSpc>
              <a:defRPr sz="4000"/>
            </a:pPr>
            <a:r>
              <a:t>Maximum</a:t>
            </a:r>
          </a:p>
        </p:txBody>
      </p:sp>
      <p:sp>
        <p:nvSpPr>
          <p:cNvPr id="511" name="RPMs"/>
          <p:cNvSpPr txBox="1"/>
          <p:nvPr/>
        </p:nvSpPr>
        <p:spPr>
          <a:xfrm>
            <a:off x="11199755" y="11893491"/>
            <a:ext cx="2180687" cy="15367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nSpc>
                <a:spcPct val="60000"/>
              </a:lnSpc>
              <a:defRPr sz="7500">
                <a:solidFill>
                  <a:schemeClr val="accent1"/>
                </a:solidFill>
                <a:latin typeface="Anton Regular"/>
                <a:ea typeface="Anton Regular"/>
                <a:cs typeface="Anton Regular"/>
                <a:sym typeface="Anton Regular"/>
              </a:defRPr>
            </a:lvl1pPr>
          </a:lstStyle>
          <a:p>
            <a:pPr/>
            <a:r>
              <a:t>RPMs</a:t>
            </a:r>
          </a:p>
        </p:txBody>
      </p:sp>
    </p:spTree>
  </p:cSld>
  <p:clrMapOvr>
    <a:masterClrMapping/>
  </p:clrMapOvr>
  <p:transition xmlns:p14="http://schemas.microsoft.com/office/powerpoint/2010/main" spd="med" advClick="1"/>
</p:sld>
</file>

<file path=ppt/slides/slide5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513" name="11.png" descr="11.png"/>
          <p:cNvPicPr>
            <a:picLocks noChangeAspect="1"/>
          </p:cNvPicPr>
          <p:nvPr/>
        </p:nvPicPr>
        <p:blipFill>
          <a:blip r:embed="rId2">
            <a:extLst/>
          </a:blip>
          <a:stretch>
            <a:fillRect/>
          </a:stretch>
        </p:blipFill>
        <p:spPr>
          <a:xfrm>
            <a:off x="3869417" y="2767310"/>
            <a:ext cx="16645166" cy="9362906"/>
          </a:xfrm>
          <a:prstGeom prst="rect">
            <a:avLst/>
          </a:prstGeom>
          <a:ln w="12700">
            <a:miter lim="400000"/>
          </a:ln>
        </p:spPr>
      </p:pic>
      <p:sp>
        <p:nvSpPr>
          <p:cNvPr id="514" name="Responding to mandates"/>
          <p:cNvSpPr txBox="1"/>
          <p:nvPr/>
        </p:nvSpPr>
        <p:spPr>
          <a:xfrm>
            <a:off x="1219200" y="750751"/>
            <a:ext cx="21945600" cy="22987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lvl1pPr algn="l" defTabSz="676909">
              <a:lnSpc>
                <a:spcPct val="70000"/>
              </a:lnSpc>
              <a:defRPr cap="all" spc="-114" sz="11480">
                <a:solidFill>
                  <a:schemeClr val="accent4"/>
                </a:solidFill>
                <a:latin typeface="Anton Regular"/>
                <a:ea typeface="Anton Regular"/>
                <a:cs typeface="Anton Regular"/>
                <a:sym typeface="Anton Regular"/>
              </a:defRPr>
            </a:lvl1pPr>
          </a:lstStyle>
          <a:p>
            <a:pPr/>
            <a:r>
              <a:t>Responding to mandates</a:t>
            </a:r>
          </a:p>
        </p:txBody>
      </p:sp>
    </p:spTree>
  </p:cSld>
  <p:clrMapOvr>
    <a:masterClrMapping/>
  </p:clrMapOvr>
  <p:transition xmlns:p14="http://schemas.microsoft.com/office/powerpoint/2010/main" spd="med" advClick="1"/>
</p:sld>
</file>

<file path=ppt/slides/slide5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516" name="13.png" descr="13.png"/>
          <p:cNvPicPr>
            <a:picLocks noChangeAspect="1"/>
          </p:cNvPicPr>
          <p:nvPr/>
        </p:nvPicPr>
        <p:blipFill>
          <a:blip r:embed="rId2">
            <a:extLst/>
          </a:blip>
          <a:stretch>
            <a:fillRect/>
          </a:stretch>
        </p:blipFill>
        <p:spPr>
          <a:xfrm>
            <a:off x="3869417" y="2767310"/>
            <a:ext cx="16645166" cy="9362906"/>
          </a:xfrm>
          <a:prstGeom prst="rect">
            <a:avLst/>
          </a:prstGeom>
          <a:ln w="12700">
            <a:miter lim="400000"/>
          </a:ln>
        </p:spPr>
      </p:pic>
      <p:sp>
        <p:nvSpPr>
          <p:cNvPr id="517" name="Widen the funnel!!!"/>
          <p:cNvSpPr txBox="1"/>
          <p:nvPr/>
        </p:nvSpPr>
        <p:spPr>
          <a:xfrm>
            <a:off x="1219200" y="11726042"/>
            <a:ext cx="21945600" cy="22987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lvl1pPr>
              <a:lnSpc>
                <a:spcPct val="70000"/>
              </a:lnSpc>
              <a:defRPr cap="all" spc="-100" sz="10000">
                <a:solidFill>
                  <a:schemeClr val="accent4"/>
                </a:solidFill>
                <a:latin typeface="Proxima Nova Extrabold"/>
                <a:ea typeface="Proxima Nova Extrabold"/>
                <a:cs typeface="Proxima Nova Extrabold"/>
                <a:sym typeface="Proxima Nova Extrabold"/>
              </a:defRPr>
            </a:lvl1pPr>
          </a:lstStyle>
          <a:p>
            <a:pPr/>
            <a:r>
              <a:t>Widen the funnel!!!</a:t>
            </a:r>
          </a:p>
        </p:txBody>
      </p:sp>
      <p:sp>
        <p:nvSpPr>
          <p:cNvPr id="518" name="Responding to mandates"/>
          <p:cNvSpPr txBox="1"/>
          <p:nvPr/>
        </p:nvSpPr>
        <p:spPr>
          <a:xfrm>
            <a:off x="1219200" y="750751"/>
            <a:ext cx="21945600" cy="22987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lvl1pPr algn="l" defTabSz="676909">
              <a:lnSpc>
                <a:spcPct val="70000"/>
              </a:lnSpc>
              <a:defRPr cap="all" spc="-114" sz="11480">
                <a:solidFill>
                  <a:schemeClr val="accent4"/>
                </a:solidFill>
                <a:latin typeface="Anton Regular"/>
                <a:ea typeface="Anton Regular"/>
                <a:cs typeface="Anton Regular"/>
                <a:sym typeface="Anton Regular"/>
              </a:defRPr>
            </a:lvl1pPr>
          </a:lstStyle>
          <a:p>
            <a:pPr/>
            <a:r>
              <a:t>Responding to mandates</a:t>
            </a:r>
          </a:p>
        </p:txBody>
      </p:sp>
    </p:spTree>
  </p:cSld>
  <p:clrMapOvr>
    <a:masterClrMapping/>
  </p:clrMapOvr>
  <p:transition xmlns:p14="http://schemas.microsoft.com/office/powerpoint/2010/main" spd="med" advClick="1"/>
</p:sld>
</file>

<file path=ppt/slides/slide5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520" name="12.png" descr="12.png"/>
          <p:cNvPicPr>
            <a:picLocks noChangeAspect="1"/>
          </p:cNvPicPr>
          <p:nvPr/>
        </p:nvPicPr>
        <p:blipFill>
          <a:blip r:embed="rId3">
            <a:extLst/>
          </a:blip>
          <a:stretch>
            <a:fillRect/>
          </a:stretch>
        </p:blipFill>
        <p:spPr>
          <a:xfrm>
            <a:off x="3869417" y="2767310"/>
            <a:ext cx="16645166" cy="9362906"/>
          </a:xfrm>
          <a:prstGeom prst="rect">
            <a:avLst/>
          </a:prstGeom>
          <a:ln w="12700">
            <a:miter lim="400000"/>
          </a:ln>
        </p:spPr>
      </p:pic>
      <p:pic>
        <p:nvPicPr>
          <p:cNvPr id="521" name="13.png" descr="13.png"/>
          <p:cNvPicPr>
            <a:picLocks noChangeAspect="1"/>
          </p:cNvPicPr>
          <p:nvPr/>
        </p:nvPicPr>
        <p:blipFill>
          <a:blip r:embed="rId4">
            <a:extLst/>
          </a:blip>
          <a:stretch>
            <a:fillRect/>
          </a:stretch>
        </p:blipFill>
        <p:spPr>
          <a:xfrm>
            <a:off x="8777254" y="12059785"/>
            <a:ext cx="2374573" cy="1335698"/>
          </a:xfrm>
          <a:prstGeom prst="rect">
            <a:avLst/>
          </a:prstGeom>
          <a:ln w="12700">
            <a:miter lim="400000"/>
          </a:ln>
        </p:spPr>
      </p:pic>
      <p:pic>
        <p:nvPicPr>
          <p:cNvPr id="522" name="13.png" descr="13.png"/>
          <p:cNvPicPr>
            <a:picLocks noChangeAspect="1"/>
          </p:cNvPicPr>
          <p:nvPr/>
        </p:nvPicPr>
        <p:blipFill>
          <a:blip r:embed="rId4">
            <a:extLst/>
          </a:blip>
          <a:stretch>
            <a:fillRect/>
          </a:stretch>
        </p:blipFill>
        <p:spPr>
          <a:xfrm>
            <a:off x="9915118" y="12059785"/>
            <a:ext cx="2374573" cy="1335698"/>
          </a:xfrm>
          <a:prstGeom prst="rect">
            <a:avLst/>
          </a:prstGeom>
          <a:ln w="12700">
            <a:miter lim="400000"/>
          </a:ln>
        </p:spPr>
      </p:pic>
      <p:pic>
        <p:nvPicPr>
          <p:cNvPr id="523" name="13.png" descr="13.png"/>
          <p:cNvPicPr>
            <a:picLocks noChangeAspect="1"/>
          </p:cNvPicPr>
          <p:nvPr/>
        </p:nvPicPr>
        <p:blipFill>
          <a:blip r:embed="rId4">
            <a:extLst/>
          </a:blip>
          <a:stretch>
            <a:fillRect/>
          </a:stretch>
        </p:blipFill>
        <p:spPr>
          <a:xfrm>
            <a:off x="11004713" y="12059785"/>
            <a:ext cx="2374573" cy="1335698"/>
          </a:xfrm>
          <a:prstGeom prst="rect">
            <a:avLst/>
          </a:prstGeom>
          <a:ln w="12700">
            <a:miter lim="400000"/>
          </a:ln>
        </p:spPr>
      </p:pic>
      <p:pic>
        <p:nvPicPr>
          <p:cNvPr id="524" name="13.png" descr="13.png"/>
          <p:cNvPicPr>
            <a:picLocks noChangeAspect="1"/>
          </p:cNvPicPr>
          <p:nvPr/>
        </p:nvPicPr>
        <p:blipFill>
          <a:blip r:embed="rId4">
            <a:extLst/>
          </a:blip>
          <a:stretch>
            <a:fillRect/>
          </a:stretch>
        </p:blipFill>
        <p:spPr>
          <a:xfrm>
            <a:off x="12084775" y="12059785"/>
            <a:ext cx="2374573" cy="1335698"/>
          </a:xfrm>
          <a:prstGeom prst="rect">
            <a:avLst/>
          </a:prstGeom>
          <a:ln w="12700">
            <a:miter lim="400000"/>
          </a:ln>
        </p:spPr>
      </p:pic>
      <p:pic>
        <p:nvPicPr>
          <p:cNvPr id="525" name="13.png" descr="13.png"/>
          <p:cNvPicPr>
            <a:picLocks noChangeAspect="1"/>
          </p:cNvPicPr>
          <p:nvPr/>
        </p:nvPicPr>
        <p:blipFill>
          <a:blip r:embed="rId4">
            <a:extLst/>
          </a:blip>
          <a:stretch>
            <a:fillRect/>
          </a:stretch>
        </p:blipFill>
        <p:spPr>
          <a:xfrm>
            <a:off x="13169605" y="12059785"/>
            <a:ext cx="2374573" cy="1335698"/>
          </a:xfrm>
          <a:prstGeom prst="rect">
            <a:avLst/>
          </a:prstGeom>
          <a:ln w="12700">
            <a:miter lim="400000"/>
          </a:ln>
        </p:spPr>
      </p:pic>
      <p:sp>
        <p:nvSpPr>
          <p:cNvPr id="526" name="CTTM:…"/>
          <p:cNvSpPr txBox="1"/>
          <p:nvPr/>
        </p:nvSpPr>
        <p:spPr>
          <a:xfrm>
            <a:off x="2575236" y="5205732"/>
            <a:ext cx="3999772" cy="612057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p>
            <a:pPr algn="l" defTabSz="487044">
              <a:lnSpc>
                <a:spcPct val="70000"/>
              </a:lnSpc>
              <a:defRPr cap="all" spc="-82" sz="8260">
                <a:latin typeface="Anton Regular"/>
                <a:ea typeface="Anton Regular"/>
                <a:cs typeface="Anton Regular"/>
                <a:sym typeface="Anton Regular"/>
              </a:defRPr>
            </a:pPr>
            <a:r>
              <a:t>CTTM:</a:t>
            </a:r>
          </a:p>
          <a:p>
            <a:pPr algn="l" defTabSz="487044">
              <a:lnSpc>
                <a:spcPct val="70000"/>
              </a:lnSpc>
              <a:defRPr cap="all" spc="-82" sz="8260">
                <a:solidFill>
                  <a:schemeClr val="accent1"/>
                </a:solidFill>
                <a:latin typeface="Anton Regular"/>
                <a:ea typeface="Anton Regular"/>
                <a:cs typeface="Anton Regular"/>
                <a:sym typeface="Anton Regular"/>
              </a:defRPr>
            </a:pPr>
            <a:r>
              <a:t>COACH</a:t>
            </a:r>
            <a:br/>
            <a:r>
              <a:t>TEACH</a:t>
            </a:r>
            <a:br/>
            <a:r>
              <a:t>TRAIN</a:t>
            </a:r>
            <a:br/>
            <a:r>
              <a:t>MENTOR</a:t>
            </a:r>
          </a:p>
        </p:txBody>
      </p:sp>
      <p:sp>
        <p:nvSpPr>
          <p:cNvPr id="527" name="3 Levels of…"/>
          <p:cNvSpPr txBox="1"/>
          <p:nvPr/>
        </p:nvSpPr>
        <p:spPr>
          <a:xfrm>
            <a:off x="18407090" y="5452736"/>
            <a:ext cx="4404074" cy="562656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p>
            <a:pPr algn="l" defTabSz="784225">
              <a:lnSpc>
                <a:spcPct val="70000"/>
              </a:lnSpc>
              <a:defRPr cap="all" spc="-76" sz="7600">
                <a:latin typeface="Anton Regular"/>
                <a:ea typeface="Anton Regular"/>
                <a:cs typeface="Anton Regular"/>
                <a:sym typeface="Anton Regular"/>
              </a:defRPr>
            </a:pPr>
            <a:r>
              <a:t>3 Levels of </a:t>
            </a:r>
          </a:p>
          <a:p>
            <a:pPr algn="l" defTabSz="784225">
              <a:lnSpc>
                <a:spcPct val="70000"/>
              </a:lnSpc>
              <a:defRPr cap="all" spc="-76" sz="7600">
                <a:latin typeface="Anton Regular"/>
                <a:ea typeface="Anton Regular"/>
                <a:cs typeface="Anton Regular"/>
                <a:sym typeface="Anton Regular"/>
              </a:defRPr>
            </a:pPr>
            <a:r>
              <a:t>leadership</a:t>
            </a:r>
          </a:p>
          <a:p>
            <a:pPr algn="l" defTabSz="784225">
              <a:lnSpc>
                <a:spcPct val="70000"/>
              </a:lnSpc>
              <a:defRPr cap="all" spc="-76" sz="7600">
                <a:solidFill>
                  <a:schemeClr val="accent1"/>
                </a:solidFill>
                <a:latin typeface="Anton Regular"/>
                <a:ea typeface="Anton Regular"/>
                <a:cs typeface="Anton Regular"/>
                <a:sym typeface="Anton Regular"/>
              </a:defRPr>
            </a:pPr>
            <a:r>
              <a:t>DELEGATE</a:t>
            </a:r>
          </a:p>
          <a:p>
            <a:pPr algn="l" defTabSz="784225">
              <a:lnSpc>
                <a:spcPct val="70000"/>
              </a:lnSpc>
              <a:defRPr cap="all" spc="-76" sz="7600">
                <a:solidFill>
                  <a:schemeClr val="accent1"/>
                </a:solidFill>
                <a:latin typeface="Anton Regular"/>
                <a:ea typeface="Anton Regular"/>
                <a:cs typeface="Anton Regular"/>
                <a:sym typeface="Anton Regular"/>
              </a:defRPr>
            </a:pPr>
            <a:r>
              <a:t>Empower</a:t>
            </a:r>
          </a:p>
          <a:p>
            <a:pPr algn="l" defTabSz="784225">
              <a:lnSpc>
                <a:spcPct val="70000"/>
              </a:lnSpc>
              <a:defRPr cap="all" spc="-76" sz="7600">
                <a:solidFill>
                  <a:schemeClr val="accent1"/>
                </a:solidFill>
                <a:latin typeface="Anton Regular"/>
                <a:ea typeface="Anton Regular"/>
                <a:cs typeface="Anton Regular"/>
                <a:sym typeface="Anton Regular"/>
              </a:defRPr>
            </a:pPr>
            <a:r>
              <a:t>Entrust</a:t>
            </a:r>
          </a:p>
        </p:txBody>
      </p:sp>
      <p:sp>
        <p:nvSpPr>
          <p:cNvPr id="528" name="ELT"/>
          <p:cNvSpPr txBox="1"/>
          <p:nvPr/>
        </p:nvSpPr>
        <p:spPr>
          <a:xfrm>
            <a:off x="16596678" y="12060884"/>
            <a:ext cx="1058128" cy="13335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l">
              <a:lnSpc>
                <a:spcPct val="70000"/>
              </a:lnSpc>
              <a:defRPr cap="all" spc="-65" sz="6500">
                <a:latin typeface="Anton Regular"/>
                <a:ea typeface="Anton Regular"/>
                <a:cs typeface="Anton Regular"/>
                <a:sym typeface="Anton Regular"/>
              </a:defRPr>
            </a:lvl1pPr>
          </a:lstStyle>
          <a:p>
            <a:pPr/>
            <a:r>
              <a:t>ELT</a:t>
            </a:r>
          </a:p>
        </p:txBody>
      </p:sp>
      <p:sp>
        <p:nvSpPr>
          <p:cNvPr id="529" name="Arrow"/>
          <p:cNvSpPr/>
          <p:nvPr/>
        </p:nvSpPr>
        <p:spPr>
          <a:xfrm rot="10793947">
            <a:off x="15392297" y="12417827"/>
            <a:ext cx="876534" cy="619562"/>
          </a:xfrm>
          <a:prstGeom prst="rightArrow">
            <a:avLst>
              <a:gd name="adj1" fmla="val 32000"/>
              <a:gd name="adj2" fmla="val 68344"/>
            </a:avLst>
          </a:prstGeom>
          <a:solidFill>
            <a:srgbClr val="000000"/>
          </a:solidFill>
          <a:ln w="12700">
            <a:miter lim="400000"/>
          </a:ln>
        </p:spPr>
        <p:txBody>
          <a:bodyPr lIns="50800" tIns="50800" rIns="50800" bIns="50800" anchor="ctr"/>
          <a:lstStyle/>
          <a:p>
            <a:pPr>
              <a:lnSpc>
                <a:spcPct val="120000"/>
              </a:lnSpc>
              <a:defRPr cap="all" sz="3000">
                <a:solidFill>
                  <a:srgbClr val="FFFFFF"/>
                </a:solidFill>
                <a:latin typeface="Proxima Nova Extrabold"/>
                <a:ea typeface="Proxima Nova Extrabold"/>
                <a:cs typeface="Proxima Nova Extrabold"/>
                <a:sym typeface="Proxima Nova Extrabold"/>
              </a:defRPr>
            </a:pPr>
          </a:p>
        </p:txBody>
      </p:sp>
      <p:sp>
        <p:nvSpPr>
          <p:cNvPr id="530" name="Responding to mandates"/>
          <p:cNvSpPr txBox="1"/>
          <p:nvPr/>
        </p:nvSpPr>
        <p:spPr>
          <a:xfrm>
            <a:off x="1219200" y="750751"/>
            <a:ext cx="21945600" cy="22987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lvl1pPr algn="l" defTabSz="676909">
              <a:lnSpc>
                <a:spcPct val="70000"/>
              </a:lnSpc>
              <a:defRPr cap="all" spc="-114" sz="11480">
                <a:solidFill>
                  <a:schemeClr val="accent4"/>
                </a:solidFill>
                <a:latin typeface="Anton Regular"/>
                <a:ea typeface="Anton Regular"/>
                <a:cs typeface="Anton Regular"/>
                <a:sym typeface="Anton Regular"/>
              </a:defRPr>
            </a:lvl1pPr>
          </a:lstStyle>
          <a:p>
            <a:pPr/>
            <a:r>
              <a:t>Responding to mandates</a:t>
            </a:r>
          </a:p>
        </p:txBody>
      </p:sp>
    </p:spTree>
  </p:cSld>
  <p:clrMapOvr>
    <a:masterClrMapping/>
  </p:clrMapOvr>
  <p:transition xmlns:p14="http://schemas.microsoft.com/office/powerpoint/2010/main" spd="med" advClick="1"/>
</p:sld>
</file>

<file path=ppt/slides/slide5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534" name="RPM POWER METER"/>
          <p:cNvSpPr txBox="1"/>
          <p:nvPr>
            <p:ph type="title"/>
          </p:nvPr>
        </p:nvSpPr>
        <p:spPr>
          <a:xfrm>
            <a:off x="1221996" y="680538"/>
            <a:ext cx="21945601" cy="2298701"/>
          </a:xfrm>
          <a:prstGeom prst="rect">
            <a:avLst/>
          </a:prstGeom>
        </p:spPr>
        <p:txBody>
          <a:bodyPr/>
          <a:lstStyle>
            <a:lvl1pPr defTabSz="470534">
              <a:defRPr spc="-114" sz="11400">
                <a:latin typeface="Anton Regular"/>
                <a:ea typeface="Anton Regular"/>
                <a:cs typeface="Anton Regular"/>
                <a:sym typeface="Anton Regular"/>
              </a:defRPr>
            </a:lvl1pPr>
          </a:lstStyle>
          <a:p>
            <a:pPr/>
            <a:r>
              <a:t>RPM POWER METER</a:t>
            </a:r>
          </a:p>
        </p:txBody>
      </p:sp>
      <p:sp>
        <p:nvSpPr>
          <p:cNvPr id="535" name="RESPONSE PER MANDATE"/>
          <p:cNvSpPr txBox="1"/>
          <p:nvPr/>
        </p:nvSpPr>
        <p:spPr>
          <a:xfrm>
            <a:off x="1216403" y="2406819"/>
            <a:ext cx="8005446" cy="8763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5000">
                <a:latin typeface="Proxima Nova Extrabold"/>
                <a:ea typeface="Proxima Nova Extrabold"/>
                <a:cs typeface="Proxima Nova Extrabold"/>
                <a:sym typeface="Proxima Nova Extrabold"/>
              </a:defRPr>
            </a:lvl1pPr>
          </a:lstStyle>
          <a:p>
            <a:pPr/>
            <a:r>
              <a:t>RESPONSE PER MANDATE</a:t>
            </a:r>
          </a:p>
        </p:txBody>
      </p:sp>
      <p:pic>
        <p:nvPicPr>
          <p:cNvPr id="536" name="1 (19).png" descr="1 (19).png"/>
          <p:cNvPicPr>
            <a:picLocks noChangeAspect="1"/>
          </p:cNvPicPr>
          <p:nvPr/>
        </p:nvPicPr>
        <p:blipFill>
          <a:blip r:embed="rId2">
            <a:extLst/>
          </a:blip>
          <a:stretch>
            <a:fillRect/>
          </a:stretch>
        </p:blipFill>
        <p:spPr>
          <a:xfrm>
            <a:off x="4478169" y="3203861"/>
            <a:ext cx="15623860" cy="8788422"/>
          </a:xfrm>
          <a:prstGeom prst="rect">
            <a:avLst/>
          </a:prstGeom>
          <a:ln w="12700">
            <a:miter lim="400000"/>
          </a:ln>
        </p:spPr>
      </p:pic>
      <p:sp>
        <p:nvSpPr>
          <p:cNvPr id="537" name="Low…"/>
          <p:cNvSpPr txBox="1"/>
          <p:nvPr/>
        </p:nvSpPr>
        <p:spPr>
          <a:xfrm>
            <a:off x="6798097" y="11003997"/>
            <a:ext cx="2134617" cy="119888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lnSpc>
                <a:spcPct val="80000"/>
              </a:lnSpc>
              <a:defRPr sz="4000"/>
            </a:pPr>
            <a:r>
              <a:t>Low</a:t>
            </a:r>
          </a:p>
          <a:p>
            <a:pPr>
              <a:lnSpc>
                <a:spcPct val="80000"/>
              </a:lnSpc>
              <a:defRPr sz="4000"/>
            </a:pPr>
            <a:r>
              <a:t>Minimum</a:t>
            </a:r>
          </a:p>
        </p:txBody>
      </p:sp>
      <p:sp>
        <p:nvSpPr>
          <p:cNvPr id="538" name="High…"/>
          <p:cNvSpPr txBox="1"/>
          <p:nvPr/>
        </p:nvSpPr>
        <p:spPr>
          <a:xfrm>
            <a:off x="15133358" y="11003997"/>
            <a:ext cx="2255013" cy="119888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lnSpc>
                <a:spcPct val="80000"/>
              </a:lnSpc>
              <a:defRPr sz="4000"/>
            </a:pPr>
            <a:r>
              <a:t>High</a:t>
            </a:r>
          </a:p>
          <a:p>
            <a:pPr>
              <a:lnSpc>
                <a:spcPct val="80000"/>
              </a:lnSpc>
              <a:defRPr sz="4000"/>
            </a:pPr>
            <a:r>
              <a:t>Maximum</a:t>
            </a:r>
          </a:p>
        </p:txBody>
      </p:sp>
      <p:sp>
        <p:nvSpPr>
          <p:cNvPr id="539" name="RPMs"/>
          <p:cNvSpPr txBox="1"/>
          <p:nvPr/>
        </p:nvSpPr>
        <p:spPr>
          <a:xfrm>
            <a:off x="11199755" y="11893491"/>
            <a:ext cx="2180687" cy="15367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nSpc>
                <a:spcPct val="60000"/>
              </a:lnSpc>
              <a:defRPr sz="7500">
                <a:solidFill>
                  <a:schemeClr val="accent1"/>
                </a:solidFill>
                <a:latin typeface="Anton Regular"/>
                <a:ea typeface="Anton Regular"/>
                <a:cs typeface="Anton Regular"/>
                <a:sym typeface="Anton Regular"/>
              </a:defRPr>
            </a:lvl1pPr>
          </a:lstStyle>
          <a:p>
            <a:pPr/>
            <a:r>
              <a:t>RPMs</a:t>
            </a:r>
          </a:p>
        </p:txBody>
      </p:sp>
    </p:spTree>
  </p:cSld>
  <p:clrMapOvr>
    <a:masterClrMapping/>
  </p:clrMapOvr>
  <p:transition xmlns:p14="http://schemas.microsoft.com/office/powerpoint/2010/main" spd="med" advClick="1"/>
</p:sld>
</file>

<file path=ppt/slides/slide6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541" name="Proper cpr"/>
          <p:cNvSpPr txBox="1"/>
          <p:nvPr>
            <p:ph type="title"/>
          </p:nvPr>
        </p:nvSpPr>
        <p:spPr>
          <a:xfrm>
            <a:off x="1219200" y="760202"/>
            <a:ext cx="21945600" cy="2312880"/>
          </a:xfrm>
          <a:prstGeom prst="rect">
            <a:avLst/>
          </a:prstGeom>
        </p:spPr>
        <p:txBody>
          <a:bodyPr/>
          <a:lstStyle>
            <a:lvl1pPr marL="354075" indent="-354075" algn="ctr" defTabSz="676909">
              <a:defRPr sz="11480">
                <a:latin typeface="Anton Regular"/>
                <a:ea typeface="Anton Regular"/>
                <a:cs typeface="Anton Regular"/>
                <a:sym typeface="Anton Regular"/>
              </a:defRPr>
            </a:lvl1pPr>
          </a:lstStyle>
          <a:p>
            <a:pPr/>
            <a:r>
              <a:t>Proper cpr</a:t>
            </a:r>
          </a:p>
        </p:txBody>
      </p:sp>
      <p:pic>
        <p:nvPicPr>
          <p:cNvPr id="542" name="1 (20).png" descr="1 (20).png"/>
          <p:cNvPicPr>
            <a:picLocks noChangeAspect="1"/>
          </p:cNvPicPr>
          <p:nvPr/>
        </p:nvPicPr>
        <p:blipFill>
          <a:blip r:embed="rId2">
            <a:extLst/>
          </a:blip>
          <a:stretch>
            <a:fillRect/>
          </a:stretch>
        </p:blipFill>
        <p:spPr>
          <a:xfrm>
            <a:off x="2394391" y="2693690"/>
            <a:ext cx="19595218" cy="11022310"/>
          </a:xfrm>
          <a:prstGeom prst="rect">
            <a:avLst/>
          </a:prstGeom>
          <a:ln w="12700">
            <a:miter lim="400000"/>
          </a:ln>
        </p:spPr>
      </p:pic>
    </p:spTree>
  </p:cSld>
  <p:clrMapOvr>
    <a:masterClrMapping/>
  </p:clrMapOvr>
  <p:transition xmlns:p14="http://schemas.microsoft.com/office/powerpoint/2010/main" spd="med" advClick="1"/>
</p:sld>
</file>

<file path=ppt/slides/slide6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544" name="Proper cpr"/>
          <p:cNvSpPr txBox="1"/>
          <p:nvPr>
            <p:ph type="title"/>
          </p:nvPr>
        </p:nvSpPr>
        <p:spPr>
          <a:xfrm>
            <a:off x="1219200" y="760202"/>
            <a:ext cx="21945600" cy="2312880"/>
          </a:xfrm>
          <a:prstGeom prst="rect">
            <a:avLst/>
          </a:prstGeom>
        </p:spPr>
        <p:txBody>
          <a:bodyPr/>
          <a:lstStyle>
            <a:lvl1pPr marL="354075" indent="-354075" algn="ctr" defTabSz="676909">
              <a:defRPr sz="11480">
                <a:latin typeface="Anton Regular"/>
                <a:ea typeface="Anton Regular"/>
                <a:cs typeface="Anton Regular"/>
                <a:sym typeface="Anton Regular"/>
              </a:defRPr>
            </a:lvl1pPr>
          </a:lstStyle>
          <a:p>
            <a:pPr/>
            <a:r>
              <a:t>Proper cpr</a:t>
            </a:r>
          </a:p>
        </p:txBody>
      </p:sp>
      <p:pic>
        <p:nvPicPr>
          <p:cNvPr id="545" name="1 (22).png" descr="1 (22).png"/>
          <p:cNvPicPr>
            <a:picLocks noChangeAspect="1"/>
          </p:cNvPicPr>
          <p:nvPr/>
        </p:nvPicPr>
        <p:blipFill>
          <a:blip r:embed="rId2">
            <a:extLst/>
          </a:blip>
          <a:stretch>
            <a:fillRect/>
          </a:stretch>
        </p:blipFill>
        <p:spPr>
          <a:xfrm>
            <a:off x="2394391" y="2693690"/>
            <a:ext cx="19595218" cy="11022310"/>
          </a:xfrm>
          <a:prstGeom prst="rect">
            <a:avLst/>
          </a:prstGeom>
          <a:ln w="12700">
            <a:miter lim="400000"/>
          </a:ln>
        </p:spPr>
      </p:pic>
    </p:spTree>
  </p:cSld>
  <p:clrMapOvr>
    <a:masterClrMapping/>
  </p:clrMapOvr>
  <p:transition xmlns:p14="http://schemas.microsoft.com/office/powerpoint/2010/main" spd="med" advClick="1"/>
</p:sld>
</file>

<file path=ppt/slides/slide6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547" name="Proper cpr"/>
          <p:cNvSpPr txBox="1"/>
          <p:nvPr>
            <p:ph type="title"/>
          </p:nvPr>
        </p:nvSpPr>
        <p:spPr>
          <a:xfrm>
            <a:off x="1219200" y="760202"/>
            <a:ext cx="21945600" cy="2312880"/>
          </a:xfrm>
          <a:prstGeom prst="rect">
            <a:avLst/>
          </a:prstGeom>
        </p:spPr>
        <p:txBody>
          <a:bodyPr/>
          <a:lstStyle>
            <a:lvl1pPr marL="354075" indent="-354075" algn="ctr" defTabSz="676909">
              <a:defRPr sz="11480">
                <a:latin typeface="Anton Regular"/>
                <a:ea typeface="Anton Regular"/>
                <a:cs typeface="Anton Regular"/>
                <a:sym typeface="Anton Regular"/>
              </a:defRPr>
            </a:lvl1pPr>
          </a:lstStyle>
          <a:p>
            <a:pPr/>
            <a:r>
              <a:t>Proper cpr</a:t>
            </a:r>
          </a:p>
        </p:txBody>
      </p:sp>
      <p:pic>
        <p:nvPicPr>
          <p:cNvPr id="548" name="1 (22).png" descr="1 (22).png"/>
          <p:cNvPicPr>
            <a:picLocks noChangeAspect="1"/>
          </p:cNvPicPr>
          <p:nvPr/>
        </p:nvPicPr>
        <p:blipFill>
          <a:blip r:embed="rId3">
            <a:extLst/>
          </a:blip>
          <a:stretch>
            <a:fillRect/>
          </a:stretch>
        </p:blipFill>
        <p:spPr>
          <a:xfrm>
            <a:off x="2394391" y="2693690"/>
            <a:ext cx="19595218" cy="11022310"/>
          </a:xfrm>
          <a:prstGeom prst="rect">
            <a:avLst/>
          </a:prstGeom>
          <a:ln w="12700">
            <a:miter lim="400000"/>
          </a:ln>
        </p:spPr>
      </p:pic>
      <p:sp>
        <p:nvSpPr>
          <p:cNvPr id="549" name="Line"/>
          <p:cNvSpPr/>
          <p:nvPr/>
        </p:nvSpPr>
        <p:spPr>
          <a:xfrm flipV="1">
            <a:off x="14367693" y="4999269"/>
            <a:ext cx="3738512" cy="4096320"/>
          </a:xfrm>
          <a:prstGeom prst="line">
            <a:avLst/>
          </a:prstGeom>
          <a:ln w="127000">
            <a:solidFill>
              <a:srgbClr val="000000"/>
            </a:solidFill>
            <a:miter lim="400000"/>
            <a:tailEnd type="triangle"/>
          </a:ln>
        </p:spPr>
        <p:txBody>
          <a:bodyPr lIns="50800" tIns="50800" rIns="50800" bIns="50800" anchor="ctr"/>
          <a:lstStyle/>
          <a:p>
            <a:pPr/>
          </a:p>
        </p:txBody>
      </p:sp>
      <p:sp>
        <p:nvSpPr>
          <p:cNvPr id="550" name="THEY HAVE:…"/>
          <p:cNvSpPr txBox="1"/>
          <p:nvPr/>
        </p:nvSpPr>
        <p:spPr>
          <a:xfrm>
            <a:off x="18307343" y="3981449"/>
            <a:ext cx="4704088" cy="57531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gn="l">
              <a:defRPr sz="5600">
                <a:latin typeface="Proxima Nova Extrabold"/>
                <a:ea typeface="Proxima Nova Extrabold"/>
                <a:cs typeface="Proxima Nova Extrabold"/>
                <a:sym typeface="Proxima Nova Extrabold"/>
              </a:defRPr>
            </a:pPr>
            <a:r>
              <a:t>THEY HAVE:</a:t>
            </a:r>
          </a:p>
          <a:p>
            <a:pPr marL="635000" indent="-635000" algn="l">
              <a:buClr>
                <a:srgbClr val="5E5E5E"/>
              </a:buClr>
              <a:buSzPct val="250000"/>
              <a:buChar char="-"/>
              <a:defRPr sz="4500">
                <a:latin typeface="Proxima Nova Extrabold"/>
                <a:ea typeface="Proxima Nova Extrabold"/>
                <a:cs typeface="Proxima Nova Extrabold"/>
                <a:sym typeface="Proxima Nova Extrabold"/>
              </a:defRPr>
            </a:pPr>
            <a:r>
              <a:t>Wise Counsel</a:t>
            </a:r>
          </a:p>
          <a:p>
            <a:pPr marL="635000" indent="-635000" algn="l">
              <a:buClr>
                <a:srgbClr val="5E5E5E"/>
              </a:buClr>
              <a:buSzPct val="250000"/>
              <a:buChar char="-"/>
              <a:defRPr sz="4500">
                <a:latin typeface="Proxima Nova Extrabold"/>
                <a:ea typeface="Proxima Nova Extrabold"/>
                <a:cs typeface="Proxima Nova Extrabold"/>
                <a:sym typeface="Proxima Nova Extrabold"/>
              </a:defRPr>
            </a:pPr>
            <a:r>
              <a:t>Facts</a:t>
            </a:r>
          </a:p>
          <a:p>
            <a:pPr marL="635000" indent="-635000" algn="l">
              <a:buClr>
                <a:srgbClr val="5E5E5E"/>
              </a:buClr>
              <a:buSzPct val="250000"/>
              <a:buChar char="-"/>
              <a:defRPr sz="4500">
                <a:latin typeface="Proxima Nova Extrabold"/>
                <a:ea typeface="Proxima Nova Extrabold"/>
                <a:cs typeface="Proxima Nova Extrabold"/>
                <a:sym typeface="Proxima Nova Extrabold"/>
              </a:defRPr>
            </a:pPr>
            <a:r>
              <a:t>Background</a:t>
            </a:r>
          </a:p>
          <a:p>
            <a:pPr marL="635000" indent="-635000" algn="l">
              <a:buClr>
                <a:srgbClr val="5E5E5E"/>
              </a:buClr>
              <a:buSzPct val="250000"/>
              <a:buChar char="-"/>
              <a:defRPr sz="4500">
                <a:latin typeface="Proxima Nova Extrabold"/>
                <a:ea typeface="Proxima Nova Extrabold"/>
                <a:cs typeface="Proxima Nova Extrabold"/>
                <a:sym typeface="Proxima Nova Extrabold"/>
              </a:defRPr>
            </a:pPr>
            <a:r>
              <a:t>Experience</a:t>
            </a:r>
          </a:p>
          <a:p>
            <a:pPr marL="635000" indent="-635000" algn="l">
              <a:buClr>
                <a:srgbClr val="5E5E5E"/>
              </a:buClr>
              <a:buSzPct val="250000"/>
              <a:buChar char="-"/>
              <a:defRPr sz="4500">
                <a:latin typeface="Proxima Nova Extrabold"/>
                <a:ea typeface="Proxima Nova Extrabold"/>
                <a:cs typeface="Proxima Nova Extrabold"/>
                <a:sym typeface="Proxima Nova Extrabold"/>
              </a:defRPr>
            </a:pPr>
            <a:r>
              <a:t>Ideas</a:t>
            </a:r>
          </a:p>
          <a:p>
            <a:pPr marL="635000" indent="-635000" algn="l">
              <a:buClr>
                <a:srgbClr val="5E5E5E"/>
              </a:buClr>
              <a:buSzPct val="250000"/>
              <a:buChar char="-"/>
              <a:defRPr sz="4500">
                <a:latin typeface="Proxima Nova Extrabold"/>
                <a:ea typeface="Proxima Nova Extrabold"/>
                <a:cs typeface="Proxima Nova Extrabold"/>
                <a:sym typeface="Proxima Nova Extrabold"/>
              </a:defRPr>
            </a:pPr>
            <a:r>
              <a:t>Perspective</a:t>
            </a:r>
          </a:p>
          <a:p>
            <a:pPr marL="635000" indent="-635000" algn="l">
              <a:buClr>
                <a:srgbClr val="5E5E5E"/>
              </a:buClr>
              <a:buSzPct val="250000"/>
              <a:buChar char="-"/>
              <a:defRPr sz="4500">
                <a:latin typeface="Proxima Nova Extrabold"/>
                <a:ea typeface="Proxima Nova Extrabold"/>
                <a:cs typeface="Proxima Nova Extrabold"/>
                <a:sym typeface="Proxima Nova Extrabold"/>
              </a:defRPr>
            </a:pPr>
            <a:r>
              <a:t>Knowledge</a:t>
            </a:r>
          </a:p>
        </p:txBody>
      </p:sp>
    </p:spTree>
  </p:cSld>
  <p:clrMapOvr>
    <a:masterClrMapping/>
  </p:clrMapOvr>
  <p:transition xmlns:p14="http://schemas.microsoft.com/office/powerpoint/2010/main" spd="med" advClick="1"/>
</p:sld>
</file>

<file path=ppt/slides/slide6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554" name="Team Workflow &amp; Communication"/>
          <p:cNvSpPr txBox="1"/>
          <p:nvPr>
            <p:ph type="title"/>
          </p:nvPr>
        </p:nvSpPr>
        <p:spPr>
          <a:xfrm>
            <a:off x="1219200" y="1022990"/>
            <a:ext cx="21945600" cy="2298701"/>
          </a:xfrm>
          <a:prstGeom prst="rect">
            <a:avLst/>
          </a:prstGeom>
        </p:spPr>
        <p:txBody>
          <a:bodyPr/>
          <a:lstStyle>
            <a:lvl1pPr algn="ctr" defTabSz="676909">
              <a:defRPr spc="-114" sz="11480">
                <a:solidFill>
                  <a:srgbClr val="000000"/>
                </a:solidFill>
                <a:latin typeface="Anton Regular"/>
                <a:ea typeface="Anton Regular"/>
                <a:cs typeface="Anton Regular"/>
                <a:sym typeface="Anton Regular"/>
              </a:defRPr>
            </a:lvl1pPr>
          </a:lstStyle>
          <a:p>
            <a:pPr/>
            <a:r>
              <a:t>Team Workflow &amp; Communication</a:t>
            </a:r>
          </a:p>
        </p:txBody>
      </p:sp>
      <p:sp>
        <p:nvSpPr>
          <p:cNvPr id="555" name="Provide Vision &amp; Direction"/>
          <p:cNvSpPr/>
          <p:nvPr/>
        </p:nvSpPr>
        <p:spPr>
          <a:xfrm>
            <a:off x="4981837" y="4581330"/>
            <a:ext cx="2788685" cy="1993919"/>
          </a:xfrm>
          <a:prstGeom prst="roundRect">
            <a:avLst>
              <a:gd name="adj" fmla="val 11610"/>
            </a:avLst>
          </a:prstGeom>
          <a:solidFill>
            <a:schemeClr val="accent4">
              <a:hueOff val="-647545"/>
              <a:lumOff val="-4635"/>
            </a:schemeClr>
          </a:solidFill>
          <a:ln w="38100">
            <a:solidFill>
              <a:srgbClr val="000000"/>
            </a:solidFill>
            <a:miter lim="400000"/>
          </a:ln>
          <a:extLst>
            <a:ext uri="{C572A759-6A51-4108-AA02-DFA0A04FC94B}">
              <ma14:wrappingTextBoxFlag xmlns:ma14="http://schemas.microsoft.com/office/mac/drawingml/2011/main" val="1"/>
            </a:ext>
          </a:extLst>
        </p:spPr>
        <p:txBody>
          <a:bodyPr lIns="50800" tIns="50800" rIns="50800" bIns="50800" anchor="ctr"/>
          <a:lstStyle>
            <a:lvl1pPr>
              <a:defRPr cap="all" sz="2800">
                <a:solidFill>
                  <a:srgbClr val="FFFFFF"/>
                </a:solidFill>
                <a:latin typeface="Anton Regular"/>
                <a:ea typeface="Anton Regular"/>
                <a:cs typeface="Anton Regular"/>
                <a:sym typeface="Anton Regular"/>
              </a:defRPr>
            </a:lvl1pPr>
          </a:lstStyle>
          <a:p>
            <a:pPr/>
            <a:r>
              <a:t>Provide Vision &amp; Direction</a:t>
            </a:r>
          </a:p>
        </p:txBody>
      </p:sp>
      <p:sp>
        <p:nvSpPr>
          <p:cNvPr id="556" name="Vision/Planning"/>
          <p:cNvSpPr txBox="1"/>
          <p:nvPr/>
        </p:nvSpPr>
        <p:spPr>
          <a:xfrm>
            <a:off x="6614598" y="3722590"/>
            <a:ext cx="3369375" cy="6350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3500">
                <a:latin typeface="Proxima Nova Extrabold"/>
                <a:ea typeface="Proxima Nova Extrabold"/>
                <a:cs typeface="Proxima Nova Extrabold"/>
                <a:sym typeface="Proxima Nova Extrabold"/>
              </a:defRPr>
            </a:lvl1pPr>
          </a:lstStyle>
          <a:p>
            <a:pPr/>
            <a:r>
              <a:t>Vision/Planning</a:t>
            </a:r>
          </a:p>
        </p:txBody>
      </p:sp>
      <p:sp>
        <p:nvSpPr>
          <p:cNvPr id="557" name="Redirect back…"/>
          <p:cNvSpPr/>
          <p:nvPr/>
        </p:nvSpPr>
        <p:spPr>
          <a:xfrm>
            <a:off x="8708497" y="4581330"/>
            <a:ext cx="2788685" cy="1993919"/>
          </a:xfrm>
          <a:prstGeom prst="roundRect">
            <a:avLst>
              <a:gd name="adj" fmla="val 11610"/>
            </a:avLst>
          </a:prstGeom>
          <a:solidFill>
            <a:schemeClr val="accent4">
              <a:hueOff val="-647545"/>
              <a:lumOff val="-4635"/>
            </a:scheme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p>
            <a:pPr>
              <a:defRPr cap="all" sz="3000">
                <a:solidFill>
                  <a:srgbClr val="FFFFFF"/>
                </a:solidFill>
                <a:latin typeface="Anton Regular"/>
                <a:ea typeface="Anton Regular"/>
                <a:cs typeface="Anton Regular"/>
                <a:sym typeface="Anton Regular"/>
              </a:defRPr>
            </a:pPr>
            <a:r>
              <a:t>Redirect back </a:t>
            </a:r>
          </a:p>
          <a:p>
            <a:pPr>
              <a:defRPr cap="all" sz="3000">
                <a:solidFill>
                  <a:srgbClr val="FFFFFF"/>
                </a:solidFill>
                <a:latin typeface="Anton Regular"/>
                <a:ea typeface="Anton Regular"/>
                <a:cs typeface="Anton Regular"/>
                <a:sym typeface="Anton Regular"/>
              </a:defRPr>
            </a:pPr>
            <a:r>
              <a:t>to the team</a:t>
            </a:r>
          </a:p>
        </p:txBody>
      </p:sp>
      <p:sp>
        <p:nvSpPr>
          <p:cNvPr id="558" name="commission…"/>
          <p:cNvSpPr/>
          <p:nvPr/>
        </p:nvSpPr>
        <p:spPr>
          <a:xfrm>
            <a:off x="15292519" y="4581330"/>
            <a:ext cx="2788685" cy="1993919"/>
          </a:xfrm>
          <a:prstGeom prst="roundRect">
            <a:avLst>
              <a:gd name="adj" fmla="val 11610"/>
            </a:avLst>
          </a:prstGeom>
          <a:solidFill>
            <a:schemeClr val="accent4">
              <a:hueOff val="-647545"/>
              <a:lumOff val="-4635"/>
            </a:scheme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p>
            <a:pPr>
              <a:defRPr cap="all" sz="3000">
                <a:solidFill>
                  <a:srgbClr val="FFFFFF"/>
                </a:solidFill>
                <a:latin typeface="Anton Regular"/>
                <a:ea typeface="Anton Regular"/>
                <a:cs typeface="Anton Regular"/>
                <a:sym typeface="Anton Regular"/>
              </a:defRPr>
            </a:pPr>
            <a:r>
              <a:t>commission </a:t>
            </a:r>
          </a:p>
          <a:p>
            <a:pPr>
              <a:defRPr cap="all" sz="3000">
                <a:solidFill>
                  <a:srgbClr val="FFFFFF"/>
                </a:solidFill>
                <a:latin typeface="Anton Regular"/>
                <a:ea typeface="Anton Regular"/>
                <a:cs typeface="Anton Regular"/>
                <a:sym typeface="Anton Regular"/>
              </a:defRPr>
            </a:pPr>
            <a:r>
              <a:t>the pir</a:t>
            </a:r>
          </a:p>
        </p:txBody>
      </p:sp>
      <p:sp>
        <p:nvSpPr>
          <p:cNvPr id="559" name="Obtain evaluation"/>
          <p:cNvSpPr/>
          <p:nvPr/>
        </p:nvSpPr>
        <p:spPr>
          <a:xfrm>
            <a:off x="19115155" y="4581330"/>
            <a:ext cx="2788685" cy="1993919"/>
          </a:xfrm>
          <a:prstGeom prst="roundRect">
            <a:avLst>
              <a:gd name="adj" fmla="val 11610"/>
            </a:avLst>
          </a:prstGeom>
          <a:solidFill>
            <a:schemeClr val="accent4">
              <a:hueOff val="-647545"/>
              <a:lumOff val="-4635"/>
            </a:schemeClr>
          </a:solidFill>
          <a:ln w="38100">
            <a:solidFill>
              <a:srgbClr val="000000"/>
            </a:solidFill>
            <a:miter lim="400000"/>
          </a:ln>
          <a:extLst>
            <a:ext uri="{C572A759-6A51-4108-AA02-DFA0A04FC94B}">
              <ma14:wrappingTextBoxFlag xmlns:ma14="http://schemas.microsoft.com/office/mac/drawingml/2011/main" val="1"/>
            </a:ext>
          </a:extLst>
        </p:spPr>
        <p:txBody>
          <a:bodyPr lIns="50800" tIns="50800" rIns="50800" bIns="50800" anchor="ctr"/>
          <a:lstStyle>
            <a:lvl1pPr>
              <a:defRPr cap="all" sz="3000">
                <a:solidFill>
                  <a:srgbClr val="FFFFFF"/>
                </a:solidFill>
                <a:latin typeface="Anton Regular"/>
                <a:ea typeface="Anton Regular"/>
                <a:cs typeface="Anton Regular"/>
                <a:sym typeface="Anton Regular"/>
              </a:defRPr>
            </a:lvl1pPr>
          </a:lstStyle>
          <a:p>
            <a:pPr/>
            <a:r>
              <a:t>Obtain evaluation</a:t>
            </a:r>
          </a:p>
        </p:txBody>
      </p:sp>
      <p:sp>
        <p:nvSpPr>
          <p:cNvPr id="560" name="Create…"/>
          <p:cNvSpPr/>
          <p:nvPr/>
        </p:nvSpPr>
        <p:spPr>
          <a:xfrm>
            <a:off x="4981837" y="10216929"/>
            <a:ext cx="2788685" cy="1993919"/>
          </a:xfrm>
          <a:prstGeom prst="roundRect">
            <a:avLst>
              <a:gd name="adj" fmla="val 11610"/>
            </a:avLst>
          </a:prstGeom>
          <a:solidFill>
            <a:schemeClr val="accent1"/>
          </a:solidFill>
          <a:ln w="12700">
            <a:miter lim="400000"/>
          </a:ln>
          <a:extLst>
            <a:ext uri="{C572A759-6A51-4108-AA02-DFA0A04FC94B}">
              <ma14:wrappingTextBoxFlag xmlns:ma14="http://schemas.microsoft.com/office/mac/drawingml/2011/main" val="1"/>
            </a:ext>
          </a:extLst>
        </p:spPr>
        <p:txBody>
          <a:bodyPr lIns="50800" tIns="50800" rIns="50800" bIns="50800" anchor="ctr"/>
          <a:lstStyle/>
          <a:p>
            <a:pPr>
              <a:defRPr cap="all" sz="3000">
                <a:solidFill>
                  <a:srgbClr val="FFFFFF"/>
                </a:solidFill>
                <a:latin typeface="Anton Regular"/>
                <a:ea typeface="Anton Regular"/>
                <a:cs typeface="Anton Regular"/>
                <a:sym typeface="Anton Regular"/>
              </a:defRPr>
            </a:pPr>
            <a:r>
              <a:t>Create </a:t>
            </a:r>
          </a:p>
          <a:p>
            <a:pPr>
              <a:defRPr cap="all" sz="3000">
                <a:solidFill>
                  <a:srgbClr val="FFFFFF"/>
                </a:solidFill>
                <a:latin typeface="Anton Regular"/>
                <a:ea typeface="Anton Regular"/>
                <a:cs typeface="Anton Regular"/>
                <a:sym typeface="Anton Regular"/>
              </a:defRPr>
            </a:pPr>
            <a:r>
              <a:t>pir</a:t>
            </a:r>
          </a:p>
        </p:txBody>
      </p:sp>
      <p:sp>
        <p:nvSpPr>
          <p:cNvPr id="561" name="Review…"/>
          <p:cNvSpPr/>
          <p:nvPr/>
        </p:nvSpPr>
        <p:spPr>
          <a:xfrm>
            <a:off x="10706485" y="10268836"/>
            <a:ext cx="2788685" cy="1503098"/>
          </a:xfrm>
          <a:prstGeom prst="roundRect">
            <a:avLst>
              <a:gd name="adj" fmla="val 15402"/>
            </a:avLst>
          </a:prstGeom>
          <a:solidFill>
            <a:schemeClr val="accent4">
              <a:hueOff val="-647545"/>
              <a:lumOff val="-4635"/>
            </a:schemeClr>
          </a:solidFill>
          <a:ln w="12700">
            <a:miter lim="400000"/>
          </a:ln>
          <a:extLst>
            <a:ext uri="{C572A759-6A51-4108-AA02-DFA0A04FC94B}">
              <ma14:wrappingTextBoxFlag xmlns:ma14="http://schemas.microsoft.com/office/mac/drawingml/2011/main" val="1"/>
            </a:ext>
          </a:extLst>
        </p:spPr>
        <p:txBody>
          <a:bodyPr lIns="50800" tIns="50800" rIns="50800" bIns="50800" anchor="ctr"/>
          <a:lstStyle/>
          <a:p>
            <a:pPr>
              <a:defRPr cap="all" sz="3000">
                <a:solidFill>
                  <a:srgbClr val="FFFFFF"/>
                </a:solidFill>
                <a:latin typeface="Anton Regular"/>
                <a:ea typeface="Anton Regular"/>
                <a:cs typeface="Anton Regular"/>
                <a:sym typeface="Anton Regular"/>
              </a:defRPr>
            </a:pPr>
            <a:r>
              <a:t>Review</a:t>
            </a:r>
          </a:p>
          <a:p>
            <a:pPr>
              <a:defRPr cap="all" sz="3000">
                <a:solidFill>
                  <a:srgbClr val="FFFFFF"/>
                </a:solidFill>
                <a:latin typeface="Anton Regular"/>
                <a:ea typeface="Anton Regular"/>
                <a:cs typeface="Anton Regular"/>
                <a:sym typeface="Anton Regular"/>
              </a:defRPr>
            </a:pPr>
            <a:r>
              <a:t>pir</a:t>
            </a:r>
          </a:p>
        </p:txBody>
      </p:sp>
      <p:sp>
        <p:nvSpPr>
          <p:cNvPr id="562" name="Carry out…"/>
          <p:cNvSpPr/>
          <p:nvPr/>
        </p:nvSpPr>
        <p:spPr>
          <a:xfrm>
            <a:off x="15292519" y="10216929"/>
            <a:ext cx="2788685" cy="1993919"/>
          </a:xfrm>
          <a:prstGeom prst="roundRect">
            <a:avLst>
              <a:gd name="adj" fmla="val 11610"/>
            </a:avLst>
          </a:prstGeom>
          <a:solidFill>
            <a:schemeClr val="accent1"/>
          </a:solidFill>
          <a:ln w="12700">
            <a:miter lim="400000"/>
          </a:ln>
          <a:extLst>
            <a:ext uri="{C572A759-6A51-4108-AA02-DFA0A04FC94B}">
              <ma14:wrappingTextBoxFlag xmlns:ma14="http://schemas.microsoft.com/office/mac/drawingml/2011/main" val="1"/>
            </a:ext>
          </a:extLst>
        </p:spPr>
        <p:txBody>
          <a:bodyPr lIns="50800" tIns="50800" rIns="50800" bIns="50800" anchor="ctr"/>
          <a:lstStyle/>
          <a:p>
            <a:pPr>
              <a:defRPr cap="all" sz="3000">
                <a:solidFill>
                  <a:srgbClr val="FFFFFF"/>
                </a:solidFill>
                <a:latin typeface="Anton Regular"/>
                <a:ea typeface="Anton Regular"/>
                <a:cs typeface="Anton Regular"/>
                <a:sym typeface="Anton Regular"/>
              </a:defRPr>
            </a:pPr>
            <a:r>
              <a:t>Carry out </a:t>
            </a:r>
          </a:p>
          <a:p>
            <a:pPr>
              <a:defRPr cap="all" sz="3000">
                <a:solidFill>
                  <a:srgbClr val="FFFFFF"/>
                </a:solidFill>
                <a:latin typeface="Anton Regular"/>
                <a:ea typeface="Anton Regular"/>
                <a:cs typeface="Anton Regular"/>
                <a:sym typeface="Anton Regular"/>
              </a:defRPr>
            </a:pPr>
            <a:r>
              <a:t>the plan</a:t>
            </a:r>
          </a:p>
        </p:txBody>
      </p:sp>
      <p:sp>
        <p:nvSpPr>
          <p:cNvPr id="563" name="Evaluate performance"/>
          <p:cNvSpPr/>
          <p:nvPr/>
        </p:nvSpPr>
        <p:spPr>
          <a:xfrm>
            <a:off x="19115155" y="10216929"/>
            <a:ext cx="2788685" cy="1993919"/>
          </a:xfrm>
          <a:prstGeom prst="roundRect">
            <a:avLst>
              <a:gd name="adj" fmla="val 11610"/>
            </a:avLst>
          </a:prstGeom>
          <a:solidFill>
            <a:schemeClr val="accent1"/>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cap="all" sz="3000">
                <a:solidFill>
                  <a:srgbClr val="FFFFFF"/>
                </a:solidFill>
                <a:latin typeface="Anton Regular"/>
                <a:ea typeface="Anton Regular"/>
                <a:cs typeface="Anton Regular"/>
                <a:sym typeface="Anton Regular"/>
              </a:defRPr>
            </a:lvl1pPr>
          </a:lstStyle>
          <a:p>
            <a:pPr/>
            <a:r>
              <a:t>Evaluate performance</a:t>
            </a:r>
          </a:p>
        </p:txBody>
      </p:sp>
      <p:sp>
        <p:nvSpPr>
          <p:cNvPr id="564" name="Is the pir ready?"/>
          <p:cNvSpPr/>
          <p:nvPr/>
        </p:nvSpPr>
        <p:spPr>
          <a:xfrm>
            <a:off x="11007083" y="7083677"/>
            <a:ext cx="2300842" cy="2298701"/>
          </a:xfrm>
          <a:prstGeom prst="ellipse">
            <a:avLst/>
          </a:prstGeom>
          <a:solidFill>
            <a:schemeClr val="accent1"/>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defRPr cap="all" sz="2600">
                <a:solidFill>
                  <a:srgbClr val="FFFFFF"/>
                </a:solidFill>
                <a:latin typeface="Anton Regular"/>
                <a:ea typeface="Anton Regular"/>
                <a:cs typeface="Anton Regular"/>
                <a:sym typeface="Anton Regular"/>
              </a:defRPr>
            </a:lvl1pPr>
          </a:lstStyle>
          <a:p>
            <a:pPr/>
            <a:r>
              <a:t>Is the pir ready?</a:t>
            </a:r>
          </a:p>
        </p:txBody>
      </p:sp>
      <p:sp>
        <p:nvSpPr>
          <p:cNvPr id="565" name="YES"/>
          <p:cNvSpPr txBox="1"/>
          <p:nvPr/>
        </p:nvSpPr>
        <p:spPr>
          <a:xfrm>
            <a:off x="13805652" y="7928227"/>
            <a:ext cx="889636" cy="6096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3300">
                <a:latin typeface="Proxima Nova Extrabold"/>
                <a:ea typeface="Proxima Nova Extrabold"/>
                <a:cs typeface="Proxima Nova Extrabold"/>
                <a:sym typeface="Proxima Nova Extrabold"/>
              </a:defRPr>
            </a:lvl1pPr>
          </a:lstStyle>
          <a:p>
            <a:pPr/>
            <a:r>
              <a:t>YES</a:t>
            </a:r>
          </a:p>
        </p:txBody>
      </p:sp>
      <p:sp>
        <p:nvSpPr>
          <p:cNvPr id="566" name="NO"/>
          <p:cNvSpPr txBox="1"/>
          <p:nvPr/>
        </p:nvSpPr>
        <p:spPr>
          <a:xfrm>
            <a:off x="9730107" y="7928227"/>
            <a:ext cx="745466" cy="6096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3300">
                <a:latin typeface="Proxima Nova Extrabold"/>
                <a:ea typeface="Proxima Nova Extrabold"/>
                <a:cs typeface="Proxima Nova Extrabold"/>
                <a:sym typeface="Proxima Nova Extrabold"/>
              </a:defRPr>
            </a:lvl1pPr>
          </a:lstStyle>
          <a:p>
            <a:pPr/>
            <a:r>
              <a:t>NO</a:t>
            </a:r>
          </a:p>
        </p:txBody>
      </p:sp>
      <p:sp>
        <p:nvSpPr>
          <p:cNvPr id="567" name="Line"/>
          <p:cNvSpPr/>
          <p:nvPr/>
        </p:nvSpPr>
        <p:spPr>
          <a:xfrm flipH="1">
            <a:off x="6357858" y="6576507"/>
            <a:ext cx="1" cy="3658214"/>
          </a:xfrm>
          <a:prstGeom prst="line">
            <a:avLst/>
          </a:prstGeom>
          <a:ln w="101600">
            <a:solidFill>
              <a:srgbClr val="000000"/>
            </a:solidFill>
            <a:miter lim="400000"/>
            <a:tailEnd type="triangle"/>
          </a:ln>
        </p:spPr>
        <p:txBody>
          <a:bodyPr lIns="50800" tIns="50800" rIns="50800" bIns="50800" anchor="ctr"/>
          <a:lstStyle/>
          <a:p>
            <a:pPr/>
          </a:p>
        </p:txBody>
      </p:sp>
      <p:sp>
        <p:nvSpPr>
          <p:cNvPr id="568" name="Line"/>
          <p:cNvSpPr/>
          <p:nvPr/>
        </p:nvSpPr>
        <p:spPr>
          <a:xfrm>
            <a:off x="7736558" y="11150687"/>
            <a:ext cx="3022521" cy="1"/>
          </a:xfrm>
          <a:prstGeom prst="line">
            <a:avLst/>
          </a:prstGeom>
          <a:ln w="101600">
            <a:solidFill>
              <a:srgbClr val="000000"/>
            </a:solidFill>
            <a:miter lim="400000"/>
            <a:tailEnd type="triangle"/>
          </a:ln>
        </p:spPr>
        <p:txBody>
          <a:bodyPr lIns="50800" tIns="50800" rIns="50800" bIns="50800" anchor="ctr"/>
          <a:lstStyle/>
          <a:p>
            <a:pPr/>
          </a:p>
        </p:txBody>
      </p:sp>
      <p:sp>
        <p:nvSpPr>
          <p:cNvPr id="569" name="Line"/>
          <p:cNvSpPr/>
          <p:nvPr/>
        </p:nvSpPr>
        <p:spPr>
          <a:xfrm flipV="1">
            <a:off x="12157503" y="9446510"/>
            <a:ext cx="1" cy="846349"/>
          </a:xfrm>
          <a:prstGeom prst="line">
            <a:avLst/>
          </a:prstGeom>
          <a:ln w="101600">
            <a:solidFill>
              <a:srgbClr val="000000"/>
            </a:solidFill>
            <a:miter lim="400000"/>
            <a:tailEnd type="triangle"/>
          </a:ln>
        </p:spPr>
        <p:txBody>
          <a:bodyPr lIns="50800" tIns="50800" rIns="50800" bIns="50800" anchor="ctr"/>
          <a:lstStyle/>
          <a:p>
            <a:pPr/>
          </a:p>
        </p:txBody>
      </p:sp>
      <p:sp>
        <p:nvSpPr>
          <p:cNvPr id="570" name="Line"/>
          <p:cNvSpPr/>
          <p:nvPr/>
        </p:nvSpPr>
        <p:spPr>
          <a:xfrm>
            <a:off x="16740704" y="6583423"/>
            <a:ext cx="1" cy="3644382"/>
          </a:xfrm>
          <a:prstGeom prst="line">
            <a:avLst/>
          </a:prstGeom>
          <a:ln w="101600">
            <a:solidFill>
              <a:srgbClr val="000000"/>
            </a:solidFill>
            <a:miter lim="400000"/>
            <a:tailEnd type="triangle"/>
          </a:ln>
        </p:spPr>
        <p:txBody>
          <a:bodyPr lIns="50800" tIns="50800" rIns="50800" bIns="50800" anchor="ctr"/>
          <a:lstStyle/>
          <a:p>
            <a:pPr/>
          </a:p>
        </p:txBody>
      </p:sp>
      <p:sp>
        <p:nvSpPr>
          <p:cNvPr id="571" name="Line"/>
          <p:cNvSpPr/>
          <p:nvPr/>
        </p:nvSpPr>
        <p:spPr>
          <a:xfrm flipV="1">
            <a:off x="14300479" y="5455195"/>
            <a:ext cx="1" cy="2475839"/>
          </a:xfrm>
          <a:prstGeom prst="line">
            <a:avLst/>
          </a:prstGeom>
          <a:ln w="101600">
            <a:solidFill>
              <a:srgbClr val="000000"/>
            </a:solidFill>
            <a:miter lim="400000"/>
          </a:ln>
        </p:spPr>
        <p:txBody>
          <a:bodyPr lIns="50800" tIns="50800" rIns="50800" bIns="50800" anchor="ctr"/>
          <a:lstStyle/>
          <a:p>
            <a:pPr/>
          </a:p>
        </p:txBody>
      </p:sp>
      <p:sp>
        <p:nvSpPr>
          <p:cNvPr id="572" name="Line"/>
          <p:cNvSpPr/>
          <p:nvPr/>
        </p:nvSpPr>
        <p:spPr>
          <a:xfrm>
            <a:off x="14265642" y="5460412"/>
            <a:ext cx="1072194" cy="1"/>
          </a:xfrm>
          <a:prstGeom prst="line">
            <a:avLst/>
          </a:prstGeom>
          <a:ln w="101600">
            <a:solidFill>
              <a:srgbClr val="000000"/>
            </a:solidFill>
            <a:miter lim="400000"/>
            <a:tailEnd type="triangle"/>
          </a:ln>
        </p:spPr>
        <p:txBody>
          <a:bodyPr lIns="50800" tIns="50800" rIns="50800" bIns="50800" anchor="ctr"/>
          <a:lstStyle/>
          <a:p>
            <a:pPr/>
          </a:p>
        </p:txBody>
      </p:sp>
      <p:sp>
        <p:nvSpPr>
          <p:cNvPr id="573" name="Line"/>
          <p:cNvSpPr/>
          <p:nvPr/>
        </p:nvSpPr>
        <p:spPr>
          <a:xfrm flipV="1">
            <a:off x="10102839" y="6611558"/>
            <a:ext cx="1" cy="1280360"/>
          </a:xfrm>
          <a:prstGeom prst="line">
            <a:avLst/>
          </a:prstGeom>
          <a:ln w="101600">
            <a:solidFill>
              <a:srgbClr val="000000"/>
            </a:solidFill>
            <a:miter lim="400000"/>
            <a:tailEnd type="triangle"/>
          </a:ln>
        </p:spPr>
        <p:txBody>
          <a:bodyPr lIns="50800" tIns="50800" rIns="50800" bIns="50800" anchor="ctr"/>
          <a:lstStyle/>
          <a:p>
            <a:pPr/>
          </a:p>
        </p:txBody>
      </p:sp>
      <p:sp>
        <p:nvSpPr>
          <p:cNvPr id="574" name="Line"/>
          <p:cNvSpPr/>
          <p:nvPr/>
        </p:nvSpPr>
        <p:spPr>
          <a:xfrm flipV="1">
            <a:off x="20509498" y="6583422"/>
            <a:ext cx="1" cy="3644383"/>
          </a:xfrm>
          <a:prstGeom prst="line">
            <a:avLst/>
          </a:prstGeom>
          <a:ln w="101600">
            <a:solidFill>
              <a:srgbClr val="000000"/>
            </a:solidFill>
            <a:miter lim="400000"/>
            <a:tailEnd type="triangle"/>
          </a:ln>
        </p:spPr>
        <p:txBody>
          <a:bodyPr lIns="50800" tIns="50800" rIns="50800" bIns="50800" anchor="ctr"/>
          <a:lstStyle/>
          <a:p>
            <a:pPr/>
          </a:p>
        </p:txBody>
      </p:sp>
      <p:sp>
        <p:nvSpPr>
          <p:cNvPr id="575" name="Line"/>
          <p:cNvSpPr/>
          <p:nvPr/>
        </p:nvSpPr>
        <p:spPr>
          <a:xfrm>
            <a:off x="18062083" y="11235108"/>
            <a:ext cx="1072194" cy="1"/>
          </a:xfrm>
          <a:prstGeom prst="line">
            <a:avLst/>
          </a:prstGeom>
          <a:ln w="101600">
            <a:solidFill>
              <a:srgbClr val="000000"/>
            </a:solidFill>
            <a:miter lim="400000"/>
            <a:tailEnd type="triangle"/>
          </a:ln>
        </p:spPr>
        <p:txBody>
          <a:bodyPr lIns="50800" tIns="50800" rIns="50800" bIns="50800" anchor="ctr"/>
          <a:lstStyle/>
          <a:p>
            <a:pPr/>
          </a:p>
        </p:txBody>
      </p:sp>
      <p:sp>
        <p:nvSpPr>
          <p:cNvPr id="576" name="Operation"/>
          <p:cNvSpPr txBox="1"/>
          <p:nvPr/>
        </p:nvSpPr>
        <p:spPr>
          <a:xfrm>
            <a:off x="15601804" y="3722590"/>
            <a:ext cx="2170113" cy="6350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3500">
                <a:latin typeface="Proxima Nova Extrabold"/>
                <a:ea typeface="Proxima Nova Extrabold"/>
                <a:cs typeface="Proxima Nova Extrabold"/>
                <a:sym typeface="Proxima Nova Extrabold"/>
              </a:defRPr>
            </a:lvl1pPr>
          </a:lstStyle>
          <a:p>
            <a:pPr/>
            <a:r>
              <a:t>Operation</a:t>
            </a:r>
          </a:p>
        </p:txBody>
      </p:sp>
      <p:sp>
        <p:nvSpPr>
          <p:cNvPr id="577" name="Evaluation"/>
          <p:cNvSpPr txBox="1"/>
          <p:nvPr/>
        </p:nvSpPr>
        <p:spPr>
          <a:xfrm>
            <a:off x="19370435" y="3722590"/>
            <a:ext cx="2278127" cy="6350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3500">
                <a:latin typeface="Proxima Nova Extrabold"/>
                <a:ea typeface="Proxima Nova Extrabold"/>
                <a:cs typeface="Proxima Nova Extrabold"/>
                <a:sym typeface="Proxima Nova Extrabold"/>
              </a:defRPr>
            </a:lvl1pPr>
          </a:lstStyle>
          <a:p>
            <a:pPr/>
            <a:r>
              <a:t>Evaluation</a:t>
            </a:r>
          </a:p>
        </p:txBody>
      </p:sp>
      <p:sp>
        <p:nvSpPr>
          <p:cNvPr id="578" name="Line"/>
          <p:cNvSpPr/>
          <p:nvPr/>
        </p:nvSpPr>
        <p:spPr>
          <a:xfrm>
            <a:off x="13306026" y="8233027"/>
            <a:ext cx="513602" cy="1"/>
          </a:xfrm>
          <a:prstGeom prst="line">
            <a:avLst/>
          </a:prstGeom>
          <a:ln w="101600">
            <a:solidFill>
              <a:srgbClr val="000000"/>
            </a:solidFill>
            <a:miter lim="400000"/>
            <a:tailEnd type="triangle"/>
          </a:ln>
        </p:spPr>
        <p:txBody>
          <a:bodyPr lIns="50800" tIns="50800" rIns="50800" bIns="50800" anchor="ctr"/>
          <a:lstStyle/>
          <a:p>
            <a:pPr/>
          </a:p>
        </p:txBody>
      </p:sp>
      <p:sp>
        <p:nvSpPr>
          <p:cNvPr id="579" name="Line"/>
          <p:cNvSpPr/>
          <p:nvPr/>
        </p:nvSpPr>
        <p:spPr>
          <a:xfrm flipH="1">
            <a:off x="10496922" y="8233027"/>
            <a:ext cx="513603" cy="1"/>
          </a:xfrm>
          <a:prstGeom prst="line">
            <a:avLst/>
          </a:prstGeom>
          <a:ln w="101600">
            <a:solidFill>
              <a:srgbClr val="000000"/>
            </a:solidFill>
            <a:miter lim="400000"/>
            <a:tailEnd type="triangle"/>
          </a:ln>
        </p:spPr>
        <p:txBody>
          <a:bodyPr lIns="50800" tIns="50800" rIns="50800" bIns="50800" anchor="ctr"/>
          <a:lstStyle/>
          <a:p>
            <a:pPr/>
          </a:p>
        </p:txBody>
      </p:sp>
      <p:sp>
        <p:nvSpPr>
          <p:cNvPr id="580" name="CEO:"/>
          <p:cNvSpPr txBox="1"/>
          <p:nvPr/>
        </p:nvSpPr>
        <p:spPr>
          <a:xfrm>
            <a:off x="1420165" y="4311062"/>
            <a:ext cx="21945601" cy="22987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lvl1pPr algn="l" defTabSz="676909">
              <a:lnSpc>
                <a:spcPct val="70000"/>
              </a:lnSpc>
              <a:defRPr cap="all" spc="-114" sz="11480">
                <a:solidFill>
                  <a:schemeClr val="accent4">
                    <a:hueOff val="-647545"/>
                    <a:lumOff val="-4635"/>
                  </a:schemeClr>
                </a:solidFill>
                <a:latin typeface="Anton Regular"/>
                <a:ea typeface="Anton Regular"/>
                <a:cs typeface="Anton Regular"/>
                <a:sym typeface="Anton Regular"/>
              </a:defRPr>
            </a:lvl1pPr>
          </a:lstStyle>
          <a:p>
            <a:pPr/>
            <a:r>
              <a:t>CEO:</a:t>
            </a:r>
          </a:p>
        </p:txBody>
      </p:sp>
      <p:sp>
        <p:nvSpPr>
          <p:cNvPr id="581" name="TEAM:"/>
          <p:cNvSpPr txBox="1"/>
          <p:nvPr/>
        </p:nvSpPr>
        <p:spPr>
          <a:xfrm>
            <a:off x="803785" y="10064539"/>
            <a:ext cx="21945601" cy="22987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lvl1pPr algn="l" defTabSz="676909">
              <a:lnSpc>
                <a:spcPct val="70000"/>
              </a:lnSpc>
              <a:defRPr cap="all" spc="-114" sz="11480">
                <a:solidFill>
                  <a:schemeClr val="accent1"/>
                </a:solidFill>
                <a:latin typeface="Anton Regular"/>
                <a:ea typeface="Anton Regular"/>
                <a:cs typeface="Anton Regular"/>
                <a:sym typeface="Anton Regular"/>
              </a:defRPr>
            </a:lvl1pPr>
          </a:lstStyle>
          <a:p>
            <a:pPr/>
            <a:r>
              <a:t>TEAM:</a:t>
            </a:r>
          </a:p>
        </p:txBody>
      </p:sp>
      <p:sp>
        <p:nvSpPr>
          <p:cNvPr id="582" name="Line"/>
          <p:cNvSpPr/>
          <p:nvPr/>
        </p:nvSpPr>
        <p:spPr>
          <a:xfrm flipH="1">
            <a:off x="7785684" y="5578289"/>
            <a:ext cx="926702" cy="1"/>
          </a:xfrm>
          <a:prstGeom prst="line">
            <a:avLst/>
          </a:prstGeom>
          <a:ln w="101600">
            <a:solidFill>
              <a:srgbClr val="000000"/>
            </a:solidFill>
            <a:miter lim="400000"/>
            <a:tailEnd type="triangle"/>
          </a:ln>
        </p:spPr>
        <p:txBody>
          <a:bodyPr lIns="50800" tIns="50800" rIns="50800" bIns="50800" anchor="ctr"/>
          <a:lstStyle/>
          <a:p>
            <a:pPr/>
          </a:p>
        </p:txBody>
      </p:sp>
    </p:spTree>
  </p:cSld>
  <p:clrMapOvr>
    <a:masterClrMapping/>
  </p:clrMapOvr>
  <p:transition xmlns:p14="http://schemas.microsoft.com/office/powerpoint/2010/main" spd="med" advClick="1"/>
</p:sld>
</file>

<file path=ppt/slides/slide6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584" name="5 dysfunctions of a team"/>
          <p:cNvSpPr txBox="1"/>
          <p:nvPr>
            <p:ph type="title"/>
          </p:nvPr>
        </p:nvSpPr>
        <p:spPr>
          <a:prstGeom prst="rect">
            <a:avLst/>
          </a:prstGeom>
        </p:spPr>
        <p:txBody>
          <a:bodyPr/>
          <a:lstStyle>
            <a:lvl1pPr defTabSz="676909">
              <a:defRPr spc="-114" sz="11480">
                <a:latin typeface="Anton Regular"/>
                <a:ea typeface="Anton Regular"/>
                <a:cs typeface="Anton Regular"/>
                <a:sym typeface="Anton Regular"/>
              </a:defRPr>
            </a:lvl1pPr>
          </a:lstStyle>
          <a:p>
            <a:pPr/>
            <a:r>
              <a:t>5 dysfunctions of a team</a:t>
            </a:r>
          </a:p>
        </p:txBody>
      </p:sp>
      <p:sp>
        <p:nvSpPr>
          <p:cNvPr id="585" name="Absence of TRUST…"/>
          <p:cNvSpPr txBox="1"/>
          <p:nvPr>
            <p:ph type="body" sz="half" idx="1"/>
          </p:nvPr>
        </p:nvSpPr>
        <p:spPr>
          <a:xfrm>
            <a:off x="1263474" y="4111859"/>
            <a:ext cx="11157561" cy="8902701"/>
          </a:xfrm>
          <a:prstGeom prst="rect">
            <a:avLst/>
          </a:prstGeom>
        </p:spPr>
        <p:txBody>
          <a:bodyPr/>
          <a:lstStyle/>
          <a:p>
            <a:pPr marL="881742" indent="-881742">
              <a:buSzPct val="100000"/>
              <a:buAutoNum type="arabicPeriod" startAt="1"/>
              <a:defRPr b="0" spc="-57" sz="5700">
                <a:latin typeface="Proxima Nova Extrabold"/>
                <a:ea typeface="Proxima Nova Extrabold"/>
                <a:cs typeface="Proxima Nova Extrabold"/>
                <a:sym typeface="Proxima Nova Extrabold"/>
              </a:defRPr>
            </a:pPr>
            <a:r>
              <a:t>Absence of TRUST</a:t>
            </a:r>
          </a:p>
          <a:p>
            <a:pPr marL="881742" indent="-881742">
              <a:buSzPct val="100000"/>
              <a:buAutoNum type="arabicPeriod" startAt="1"/>
              <a:defRPr b="0" spc="-57" sz="5700">
                <a:latin typeface="Proxima Nova Extrabold"/>
                <a:ea typeface="Proxima Nova Extrabold"/>
                <a:cs typeface="Proxima Nova Extrabold"/>
                <a:sym typeface="Proxima Nova Extrabold"/>
              </a:defRPr>
            </a:pPr>
            <a:r>
              <a:t>Fear of CONFLICT</a:t>
            </a:r>
          </a:p>
          <a:p>
            <a:pPr marL="881742" indent="-881742">
              <a:buSzPct val="100000"/>
              <a:buAutoNum type="arabicPeriod" startAt="1"/>
              <a:defRPr b="0" spc="-57" sz="5700">
                <a:latin typeface="Proxima Nova Extrabold"/>
                <a:ea typeface="Proxima Nova Extrabold"/>
                <a:cs typeface="Proxima Nova Extrabold"/>
                <a:sym typeface="Proxima Nova Extrabold"/>
              </a:defRPr>
            </a:pPr>
            <a:r>
              <a:t>Lack of COMMITMENT</a:t>
            </a:r>
          </a:p>
          <a:p>
            <a:pPr marL="881742" indent="-881742">
              <a:buSzPct val="100000"/>
              <a:buAutoNum type="arabicPeriod" startAt="1"/>
              <a:defRPr b="0" spc="-57" sz="5700">
                <a:latin typeface="Proxima Nova Extrabold"/>
                <a:ea typeface="Proxima Nova Extrabold"/>
                <a:cs typeface="Proxima Nova Extrabold"/>
                <a:sym typeface="Proxima Nova Extrabold"/>
              </a:defRPr>
            </a:pPr>
            <a:r>
              <a:t>Avoidance of RESPONSIBILITY</a:t>
            </a:r>
          </a:p>
          <a:p>
            <a:pPr marL="881742" indent="-881742">
              <a:buSzPct val="100000"/>
              <a:buAutoNum type="arabicPeriod" startAt="1"/>
              <a:defRPr b="0" spc="-57" sz="5700">
                <a:latin typeface="Proxima Nova Extrabold"/>
                <a:ea typeface="Proxima Nova Extrabold"/>
                <a:cs typeface="Proxima Nova Extrabold"/>
                <a:sym typeface="Proxima Nova Extrabold"/>
              </a:defRPr>
            </a:pPr>
            <a:r>
              <a:t>Inattention to RESULTS</a:t>
            </a:r>
          </a:p>
        </p:txBody>
      </p:sp>
      <p:sp>
        <p:nvSpPr>
          <p:cNvPr id="586" name="People are afraid of risk; gifts and talents are not used…"/>
          <p:cNvSpPr txBox="1"/>
          <p:nvPr/>
        </p:nvSpPr>
        <p:spPr>
          <a:xfrm>
            <a:off x="13106795" y="4094942"/>
            <a:ext cx="10013731" cy="89027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p>
            <a:pPr marL="881742" indent="-881742" algn="l">
              <a:lnSpc>
                <a:spcPct val="120000"/>
              </a:lnSpc>
              <a:buSzPct val="100000"/>
              <a:buAutoNum type="arabicPeriod" startAt="1"/>
              <a:defRPr i="1" spc="-45" sz="4500"/>
            </a:pPr>
            <a:r>
              <a:t>People are afraid of risk; gifts and talents are not used</a:t>
            </a:r>
          </a:p>
          <a:p>
            <a:pPr marL="881742" indent="-881742" algn="l">
              <a:lnSpc>
                <a:spcPct val="120000"/>
              </a:lnSpc>
              <a:buSzPct val="100000"/>
              <a:buAutoNum type="arabicPeriod" startAt="1"/>
              <a:defRPr i="1" spc="-45" sz="4500"/>
            </a:pPr>
            <a:r>
              <a:t>Artificial harmony</a:t>
            </a:r>
          </a:p>
          <a:p>
            <a:pPr marL="881742" indent="-881742" algn="l">
              <a:lnSpc>
                <a:spcPct val="120000"/>
              </a:lnSpc>
              <a:buSzPct val="100000"/>
              <a:buAutoNum type="arabicPeriod" startAt="1"/>
              <a:defRPr i="1" spc="-45" sz="4500"/>
            </a:pPr>
            <a:r>
              <a:t>Things become unclear or cloudy because priorities are mismatched</a:t>
            </a:r>
          </a:p>
          <a:p>
            <a:pPr marL="881742" indent="-881742" algn="l">
              <a:lnSpc>
                <a:spcPct val="120000"/>
              </a:lnSpc>
              <a:buSzPct val="100000"/>
              <a:buAutoNum type="arabicPeriod" startAt="1"/>
              <a:defRPr i="1" spc="-45" sz="4500"/>
            </a:pPr>
            <a:r>
              <a:t>Produces low standards and a “just get by” mentality</a:t>
            </a:r>
          </a:p>
          <a:p>
            <a:pPr marL="881742" indent="-881742" algn="l">
              <a:lnSpc>
                <a:spcPct val="120000"/>
              </a:lnSpc>
              <a:buSzPct val="100000"/>
              <a:buAutoNum type="arabicPeriod" startAt="1"/>
              <a:defRPr i="1" spc="-45" sz="4500"/>
            </a:pPr>
            <a:r>
              <a:t>Builds improper ego</a:t>
            </a:r>
          </a:p>
        </p:txBody>
      </p:sp>
    </p:spTree>
  </p:cSld>
  <p:clrMapOvr>
    <a:masterClrMapping/>
  </p:clrMapOvr>
  <p:transition xmlns:p14="http://schemas.microsoft.com/office/powerpoint/2010/main" spd="med" advClick="1"/>
</p:sld>
</file>

<file path=ppt/slides/slide6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590" name="See the process snapshot (Advanced Leadership Training)…"/>
          <p:cNvSpPr txBox="1"/>
          <p:nvPr>
            <p:ph type="body" idx="1"/>
          </p:nvPr>
        </p:nvSpPr>
        <p:spPr>
          <a:xfrm>
            <a:off x="1219200" y="3717272"/>
            <a:ext cx="21945600" cy="8763001"/>
          </a:xfrm>
          <a:prstGeom prst="rect">
            <a:avLst/>
          </a:prstGeom>
        </p:spPr>
        <p:txBody>
          <a:bodyPr/>
          <a:lstStyle/>
          <a:p>
            <a:pPr marL="685799" indent="-685799">
              <a:buClrTx/>
              <a:buSzPct val="100000"/>
              <a:buAutoNum type="arabicPeriod" startAt="1"/>
              <a:defRPr sz="6200"/>
            </a:pPr>
            <a:r>
              <a:t> See the process snapshot (Advanced Leadership Training)</a:t>
            </a:r>
          </a:p>
          <a:p>
            <a:pPr marL="685799" indent="-685799">
              <a:buClrTx/>
              <a:buSzPct val="100000"/>
              <a:buAutoNum type="arabicPeriod" startAt="1"/>
              <a:defRPr sz="6200"/>
            </a:pPr>
            <a:r>
              <a:t> Get personal resolve (See the Word in it and decide)</a:t>
            </a:r>
          </a:p>
          <a:p>
            <a:pPr marL="685799" indent="-685799">
              <a:buClrTx/>
              <a:buSzPct val="100000"/>
              <a:buAutoNum type="arabicPeriod" startAt="1"/>
              <a:defRPr sz="6200"/>
            </a:pPr>
            <a:r>
              <a:t> Choose your ELT</a:t>
            </a:r>
          </a:p>
          <a:p>
            <a:pPr marL="685799" indent="-685799">
              <a:buClrTx/>
              <a:buSzPct val="100000"/>
              <a:buAutoNum type="arabicPeriod" startAt="1"/>
              <a:defRPr sz="6200"/>
            </a:pPr>
            <a:r>
              <a:t> Present the process snapshot to them</a:t>
            </a:r>
          </a:p>
          <a:p>
            <a:pPr marL="685799" indent="-685799">
              <a:buClrTx/>
              <a:buSzPct val="100000"/>
              <a:buAutoNum type="arabicPeriod" startAt="1"/>
              <a:defRPr sz="6200"/>
            </a:pPr>
            <a:r>
              <a:t> ELT gets resolve</a:t>
            </a:r>
          </a:p>
          <a:p>
            <a:pPr marL="685799" indent="-685799">
              <a:buClrTx/>
              <a:buSzPct val="100000"/>
              <a:buAutoNum type="arabicPeriod" startAt="1"/>
              <a:defRPr sz="6200"/>
            </a:pPr>
            <a:r>
              <a:t> Start General CPIR with ELT</a:t>
            </a:r>
          </a:p>
          <a:p>
            <a:pPr marL="685799" indent="-685799">
              <a:buClrTx/>
              <a:buSzPct val="100000"/>
              <a:buAutoNum type="arabicPeriod" startAt="1"/>
              <a:defRPr sz="6200"/>
            </a:pPr>
            <a:r>
              <a:t> Start to develop other teams</a:t>
            </a:r>
          </a:p>
        </p:txBody>
      </p:sp>
      <p:sp>
        <p:nvSpPr>
          <p:cNvPr id="591" name="Beginning steps to the leadership process"/>
          <p:cNvSpPr txBox="1"/>
          <p:nvPr>
            <p:ph type="title"/>
          </p:nvPr>
        </p:nvSpPr>
        <p:spPr>
          <a:prstGeom prst="rect">
            <a:avLst/>
          </a:prstGeom>
        </p:spPr>
        <p:txBody>
          <a:bodyPr/>
          <a:lstStyle>
            <a:lvl1pPr defTabSz="610870">
              <a:defRPr spc="-103" sz="10360">
                <a:latin typeface="Anton Regular"/>
                <a:ea typeface="Anton Regular"/>
                <a:cs typeface="Anton Regular"/>
                <a:sym typeface="Anton Regular"/>
              </a:defRPr>
            </a:lvl1pPr>
          </a:lstStyle>
          <a:p>
            <a:pPr/>
            <a:r>
              <a:t>Beginning steps to the leadership process</a:t>
            </a:r>
          </a:p>
        </p:txBody>
      </p:sp>
    </p:spTree>
  </p:cSld>
  <p:clrMapOvr>
    <a:masterClrMapping/>
  </p:clrMapOvr>
  <p:transition xmlns:p14="http://schemas.microsoft.com/office/powerpoint/2010/main" spd="med" advClick="1"/>
</p:sld>
</file>

<file path=ppt/slides/slide6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593" name="Choosing general leaders"/>
          <p:cNvSpPr txBox="1"/>
          <p:nvPr>
            <p:ph type="body" sz="quarter" idx="1"/>
          </p:nvPr>
        </p:nvSpPr>
        <p:spPr>
          <a:xfrm>
            <a:off x="1219200" y="843497"/>
            <a:ext cx="21945600" cy="2394928"/>
          </a:xfrm>
          <a:prstGeom prst="rect">
            <a:avLst/>
          </a:prstGeom>
        </p:spPr>
        <p:txBody>
          <a:bodyPr/>
          <a:lstStyle>
            <a:lvl1pPr defTabSz="496570">
              <a:defRPr sz="11900">
                <a:latin typeface="Anton Regular"/>
                <a:ea typeface="Anton Regular"/>
                <a:cs typeface="Anton Regular"/>
                <a:sym typeface="Anton Regular"/>
              </a:defRPr>
            </a:lvl1pPr>
          </a:lstStyle>
          <a:p>
            <a:pPr/>
            <a:r>
              <a:t>Choosing general leaders</a:t>
            </a:r>
          </a:p>
        </p:txBody>
      </p:sp>
      <p:sp>
        <p:nvSpPr>
          <p:cNvPr id="594" name="CORE CHARACTER COMPETENCIES…"/>
          <p:cNvSpPr txBox="1"/>
          <p:nvPr/>
        </p:nvSpPr>
        <p:spPr>
          <a:xfrm>
            <a:off x="1518847" y="3971666"/>
            <a:ext cx="9951065" cy="89027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p>
            <a:pPr algn="l">
              <a:lnSpc>
                <a:spcPct val="140000"/>
              </a:lnSpc>
              <a:defRPr spc="-45" sz="4500">
                <a:latin typeface="Proxima Nova Extrabold"/>
                <a:ea typeface="Proxima Nova Extrabold"/>
                <a:cs typeface="Proxima Nova Extrabold"/>
                <a:sym typeface="Proxima Nova Extrabold"/>
              </a:defRPr>
            </a:pPr>
            <a:r>
              <a:t>CORE CHARACTER COMPETENCIES</a:t>
            </a:r>
          </a:p>
          <a:p>
            <a:pPr marL="734785" indent="-734785" algn="l">
              <a:lnSpc>
                <a:spcPct val="140000"/>
              </a:lnSpc>
              <a:buSzPct val="100000"/>
              <a:buAutoNum type="arabicPeriod" startAt="1"/>
              <a:defRPr i="1" spc="-45" sz="4500">
                <a:latin typeface="Proxima Nova Medium"/>
                <a:ea typeface="Proxima Nova Medium"/>
                <a:cs typeface="Proxima Nova Medium"/>
                <a:sym typeface="Proxima Nova Medium"/>
              </a:defRPr>
            </a:pPr>
            <a:r>
              <a:t>Taking Thoughts Captive (Not wishy-washy)</a:t>
            </a:r>
          </a:p>
          <a:p>
            <a:pPr marL="734785" indent="-734785" algn="l">
              <a:lnSpc>
                <a:spcPct val="140000"/>
              </a:lnSpc>
              <a:buSzPct val="100000"/>
              <a:buAutoNum type="arabicPeriod" startAt="1"/>
              <a:defRPr i="1" spc="-45" sz="4500">
                <a:latin typeface="Proxima Nova Medium"/>
                <a:ea typeface="Proxima Nova Medium"/>
                <a:cs typeface="Proxima Nova Medium"/>
                <a:sym typeface="Proxima Nova Medium"/>
              </a:defRPr>
            </a:pPr>
            <a:r>
              <a:t>Faithful Tenure</a:t>
            </a:r>
          </a:p>
          <a:p>
            <a:pPr marL="734785" indent="-734785" algn="l">
              <a:lnSpc>
                <a:spcPct val="140000"/>
              </a:lnSpc>
              <a:buSzPct val="100000"/>
              <a:buAutoNum type="arabicPeriod" startAt="1"/>
              <a:defRPr i="1" spc="-45" sz="4500">
                <a:latin typeface="Proxima Nova Medium"/>
                <a:ea typeface="Proxima Nova Medium"/>
                <a:cs typeface="Proxima Nova Medium"/>
                <a:sym typeface="Proxima Nova Medium"/>
              </a:defRPr>
            </a:pPr>
            <a:r>
              <a:t>They Think (Innovative Thinking)</a:t>
            </a:r>
          </a:p>
          <a:p>
            <a:pPr marL="734785" indent="-734785" algn="l">
              <a:lnSpc>
                <a:spcPct val="140000"/>
              </a:lnSpc>
              <a:buSzPct val="100000"/>
              <a:buAutoNum type="arabicPeriod" startAt="1"/>
              <a:defRPr i="1" spc="-45" sz="4500">
                <a:latin typeface="Proxima Nova Medium"/>
                <a:ea typeface="Proxima Nova Medium"/>
                <a:cs typeface="Proxima Nova Medium"/>
                <a:sym typeface="Proxima Nova Medium"/>
              </a:defRPr>
            </a:pPr>
            <a:r>
              <a:t>Entrepreneural Minded</a:t>
            </a:r>
          </a:p>
          <a:p>
            <a:pPr marL="734785" indent="-734785" algn="l">
              <a:lnSpc>
                <a:spcPct val="140000"/>
              </a:lnSpc>
              <a:buSzPct val="100000"/>
              <a:buAutoNum type="arabicPeriod" startAt="1"/>
              <a:defRPr i="1" spc="-45" sz="4500">
                <a:latin typeface="Proxima Nova Medium"/>
                <a:ea typeface="Proxima Nova Medium"/>
                <a:cs typeface="Proxima Nova Medium"/>
                <a:sym typeface="Proxima Nova Medium"/>
              </a:defRPr>
            </a:pPr>
            <a:r>
              <a:t>They Communicate</a:t>
            </a:r>
          </a:p>
        </p:txBody>
      </p:sp>
      <p:sp>
        <p:nvSpPr>
          <p:cNvPr id="595" name="Carries Emotional Maturity…"/>
          <p:cNvSpPr txBox="1"/>
          <p:nvPr/>
        </p:nvSpPr>
        <p:spPr>
          <a:xfrm>
            <a:off x="12247587" y="3971666"/>
            <a:ext cx="11126150" cy="89027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p>
            <a:pPr algn="l">
              <a:lnSpc>
                <a:spcPct val="140000"/>
              </a:lnSpc>
              <a:defRPr spc="-45" sz="4500">
                <a:latin typeface="Proxima Nova Extrabold"/>
                <a:ea typeface="Proxima Nova Extrabold"/>
                <a:cs typeface="Proxima Nova Extrabold"/>
                <a:sym typeface="Proxima Nova Extrabold"/>
              </a:defRPr>
            </a:pPr>
            <a:r>
              <a:t> </a:t>
            </a:r>
          </a:p>
          <a:p>
            <a:pPr marL="734785" indent="-734785" algn="l">
              <a:lnSpc>
                <a:spcPct val="140000"/>
              </a:lnSpc>
              <a:buSzPct val="100000"/>
              <a:buAutoNum type="arabicPeriod" startAt="6"/>
              <a:defRPr i="1" spc="-45" sz="4500">
                <a:latin typeface="Proxima Nova Medium"/>
                <a:ea typeface="Proxima Nova Medium"/>
                <a:cs typeface="Proxima Nova Medium"/>
                <a:sym typeface="Proxima Nova Medium"/>
              </a:defRPr>
            </a:pPr>
            <a:r>
              <a:t>Carries Emotional Maturity</a:t>
            </a:r>
          </a:p>
          <a:p>
            <a:pPr marL="734785" indent="-734785" algn="l">
              <a:lnSpc>
                <a:spcPct val="140000"/>
              </a:lnSpc>
              <a:buSzPct val="100000"/>
              <a:buAutoNum type="arabicPeriod" startAt="6"/>
              <a:defRPr i="1" spc="-45" sz="4500">
                <a:latin typeface="Proxima Nova Medium"/>
                <a:ea typeface="Proxima Nova Medium"/>
                <a:cs typeface="Proxima Nova Medium"/>
                <a:sym typeface="Proxima Nova Medium"/>
              </a:defRPr>
            </a:pPr>
            <a:r>
              <a:t>Flows in the Spirit</a:t>
            </a:r>
          </a:p>
          <a:p>
            <a:pPr marL="734785" indent="-734785" algn="l">
              <a:lnSpc>
                <a:spcPct val="140000"/>
              </a:lnSpc>
              <a:buSzPct val="100000"/>
              <a:buAutoNum type="arabicPeriod" startAt="6"/>
              <a:defRPr i="1" spc="-45" sz="4500">
                <a:latin typeface="Proxima Nova Medium"/>
                <a:ea typeface="Proxima Nova Medium"/>
                <a:cs typeface="Proxima Nova Medium"/>
                <a:sym typeface="Proxima Nova Medium"/>
              </a:defRPr>
            </a:pPr>
            <a:r>
              <a:t>Has Good Behavior (Fruits of the Spirit)</a:t>
            </a:r>
          </a:p>
          <a:p>
            <a:pPr marL="734785" indent="-734785" algn="l">
              <a:lnSpc>
                <a:spcPct val="140000"/>
              </a:lnSpc>
              <a:buSzPct val="100000"/>
              <a:buAutoNum type="arabicPeriod" startAt="6"/>
              <a:defRPr i="1" spc="-45" sz="4500">
                <a:latin typeface="Proxima Nova Medium"/>
                <a:ea typeface="Proxima Nova Medium"/>
                <a:cs typeface="Proxima Nova Medium"/>
                <a:sym typeface="Proxima Nova Medium"/>
              </a:defRPr>
            </a:pPr>
            <a:r>
              <a:t>Is Respectful</a:t>
            </a:r>
          </a:p>
          <a:p>
            <a:pPr marL="734785" indent="-734785" algn="l">
              <a:lnSpc>
                <a:spcPct val="140000"/>
              </a:lnSpc>
              <a:buSzPct val="100000"/>
              <a:buAutoNum type="arabicPeriod" startAt="6"/>
              <a:defRPr i="1" spc="-45" sz="4500">
                <a:latin typeface="Proxima Nova Medium"/>
                <a:ea typeface="Proxima Nova Medium"/>
                <a:cs typeface="Proxima Nova Medium"/>
                <a:sym typeface="Proxima Nova Medium"/>
              </a:defRPr>
            </a:pPr>
            <a:r>
              <a:t>Attracts and Inspires Others</a:t>
            </a:r>
          </a:p>
        </p:txBody>
      </p:sp>
    </p:spTree>
  </p:cSld>
  <p:clrMapOvr>
    <a:masterClrMapping/>
  </p:clrMapOvr>
  <p:transition xmlns:p14="http://schemas.microsoft.com/office/powerpoint/2010/main" spd="med" advClick="1"/>
</p:sld>
</file>

<file path=ppt/slides/slide6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597" name="Choosing Your ELT"/>
          <p:cNvSpPr txBox="1"/>
          <p:nvPr>
            <p:ph type="title"/>
          </p:nvPr>
        </p:nvSpPr>
        <p:spPr>
          <a:prstGeom prst="rect">
            <a:avLst/>
          </a:prstGeom>
        </p:spPr>
        <p:txBody>
          <a:bodyPr/>
          <a:lstStyle>
            <a:lvl1pPr defTabSz="676909">
              <a:defRPr spc="-114" sz="11480">
                <a:latin typeface="Anton Regular"/>
                <a:ea typeface="Anton Regular"/>
                <a:cs typeface="Anton Regular"/>
                <a:sym typeface="Anton Regular"/>
              </a:defRPr>
            </a:lvl1pPr>
          </a:lstStyle>
          <a:p>
            <a:pPr/>
            <a:r>
              <a:t>Choosing Your ELT</a:t>
            </a:r>
          </a:p>
        </p:txBody>
      </p:sp>
      <p:sp>
        <p:nvSpPr>
          <p:cNvPr id="598" name="ELT CORE CHARACTER COMPETENCIES SHOULD INCLUDE:…"/>
          <p:cNvSpPr txBox="1"/>
          <p:nvPr>
            <p:ph type="body" idx="1"/>
          </p:nvPr>
        </p:nvSpPr>
        <p:spPr>
          <a:prstGeom prst="rect">
            <a:avLst/>
          </a:prstGeom>
        </p:spPr>
        <p:txBody>
          <a:bodyPr/>
          <a:lstStyle/>
          <a:p>
            <a:pPr>
              <a:defRPr b="0">
                <a:latin typeface="Proxima Nova Extrabold"/>
                <a:ea typeface="Proxima Nova Extrabold"/>
                <a:cs typeface="Proxima Nova Extrabold"/>
                <a:sym typeface="Proxima Nova Extrabold"/>
              </a:defRPr>
            </a:pPr>
            <a:r>
              <a:t>ELT CORE CHARACTER COMPETENCIES SHOULD INCLUDE:</a:t>
            </a:r>
          </a:p>
          <a:p>
            <a:pPr lvl="1" marL="1567542" indent="-881742">
              <a:lnSpc>
                <a:spcPct val="100000"/>
              </a:lnSpc>
              <a:buClr>
                <a:srgbClr val="000000"/>
              </a:buClr>
              <a:buSzPct val="250000"/>
              <a:buChar char="-"/>
              <a:defRPr b="0" i="1" spc="-37" sz="3700">
                <a:latin typeface="Proxima Nova Medium"/>
                <a:ea typeface="Proxima Nova Medium"/>
                <a:cs typeface="Proxima Nova Medium"/>
                <a:sym typeface="Proxima Nova Medium"/>
              </a:defRPr>
            </a:pPr>
            <a:r>
              <a:t>Applies the basics of the Word (Fellowship, forgiveness, tithing, taking thoughts captive, gathering, hunger, humility, gentleness, respect, etc.)</a:t>
            </a:r>
          </a:p>
          <a:p>
            <a:pPr lvl="1" marL="1567542" indent="-881742">
              <a:lnSpc>
                <a:spcPct val="100000"/>
              </a:lnSpc>
              <a:buClr>
                <a:srgbClr val="000000"/>
              </a:buClr>
              <a:buSzPct val="250000"/>
              <a:buChar char="-"/>
              <a:defRPr b="0" i="1" spc="-37" sz="3700">
                <a:latin typeface="Proxima Nova Medium"/>
                <a:ea typeface="Proxima Nova Medium"/>
                <a:cs typeface="Proxima Nova Medium"/>
                <a:sym typeface="Proxima Nova Medium"/>
              </a:defRPr>
            </a:pPr>
            <a:r>
              <a:t>Led by the Spirit and Flows</a:t>
            </a:r>
          </a:p>
          <a:p>
            <a:pPr lvl="1" marL="1567542" indent="-881742">
              <a:lnSpc>
                <a:spcPct val="100000"/>
              </a:lnSpc>
              <a:buClr>
                <a:srgbClr val="000000"/>
              </a:buClr>
              <a:buSzPct val="250000"/>
              <a:buChar char="-"/>
              <a:defRPr b="0" i="1" spc="-37" sz="3700">
                <a:latin typeface="Proxima Nova Medium"/>
                <a:ea typeface="Proxima Nova Medium"/>
                <a:cs typeface="Proxima Nova Medium"/>
                <a:sym typeface="Proxima Nova Medium"/>
              </a:defRPr>
            </a:pPr>
            <a:r>
              <a:t>Proper Praiseworthy Thinking: Takes Thoughts Captive</a:t>
            </a:r>
          </a:p>
          <a:p>
            <a:pPr lvl="1" marL="1567542" indent="-881742">
              <a:lnSpc>
                <a:spcPct val="100000"/>
              </a:lnSpc>
              <a:buClr>
                <a:srgbClr val="000000"/>
              </a:buClr>
              <a:buSzPct val="250000"/>
              <a:buChar char="-"/>
              <a:defRPr b="0" i="1" spc="-37" sz="3700">
                <a:latin typeface="Proxima Nova Medium"/>
                <a:ea typeface="Proxima Nova Medium"/>
                <a:cs typeface="Proxima Nova Medium"/>
                <a:sym typeface="Proxima Nova Medium"/>
              </a:defRPr>
            </a:pPr>
            <a:r>
              <a:t>Innovative Thinkers: Sharp, Strategic Mind (Isaiah 11:2)</a:t>
            </a:r>
          </a:p>
          <a:p>
            <a:pPr lvl="1" marL="1567542" indent="-881742">
              <a:lnSpc>
                <a:spcPct val="100000"/>
              </a:lnSpc>
              <a:buClr>
                <a:srgbClr val="000000"/>
              </a:buClr>
              <a:buSzPct val="250000"/>
              <a:buChar char="-"/>
              <a:defRPr b="0" i="1" spc="-37" sz="3700">
                <a:latin typeface="Proxima Nova Medium"/>
                <a:ea typeface="Proxima Nova Medium"/>
                <a:cs typeface="Proxima Nova Medium"/>
                <a:sym typeface="Proxima Nova Medium"/>
              </a:defRPr>
            </a:pPr>
            <a:r>
              <a:t>Humble, Teachable Spirit: They Want to be Better</a:t>
            </a:r>
          </a:p>
          <a:p>
            <a:pPr lvl="1" marL="1567542" indent="-881742">
              <a:lnSpc>
                <a:spcPct val="100000"/>
              </a:lnSpc>
              <a:buClr>
                <a:srgbClr val="000000"/>
              </a:buClr>
              <a:buSzPct val="250000"/>
              <a:buChar char="-"/>
              <a:defRPr b="0" i="1" spc="-37" sz="3700">
                <a:latin typeface="Proxima Nova Medium"/>
                <a:ea typeface="Proxima Nova Medium"/>
                <a:cs typeface="Proxima Nova Medium"/>
                <a:sym typeface="Proxima Nova Medium"/>
              </a:defRPr>
            </a:pPr>
            <a:r>
              <a:t>Faithful Tenure &amp; Integrity: 3-Year Rule</a:t>
            </a:r>
          </a:p>
          <a:p>
            <a:pPr lvl="1" marL="1567542" indent="-881742">
              <a:lnSpc>
                <a:spcPct val="100000"/>
              </a:lnSpc>
              <a:buClr>
                <a:srgbClr val="000000"/>
              </a:buClr>
              <a:buSzPct val="250000"/>
              <a:buChar char="-"/>
              <a:defRPr b="0" i="1" spc="-37" sz="3700">
                <a:latin typeface="Proxima Nova Medium"/>
                <a:ea typeface="Proxima Nova Medium"/>
                <a:cs typeface="Proxima Nova Medium"/>
                <a:sym typeface="Proxima Nova Medium"/>
              </a:defRPr>
            </a:pPr>
            <a:r>
              <a:t>Emotional Maturity: EQ Skills (Ephesians 4:1-3)</a:t>
            </a:r>
          </a:p>
          <a:p>
            <a:pPr lvl="1" marL="1567542" indent="-881742">
              <a:lnSpc>
                <a:spcPct val="100000"/>
              </a:lnSpc>
              <a:buClr>
                <a:srgbClr val="000000"/>
              </a:buClr>
              <a:buSzPct val="250000"/>
              <a:buChar char="-"/>
              <a:defRPr b="0" i="1" spc="-37" sz="3700">
                <a:latin typeface="Proxima Nova Medium"/>
                <a:ea typeface="Proxima Nova Medium"/>
                <a:cs typeface="Proxima Nova Medium"/>
                <a:sym typeface="Proxima Nova Medium"/>
              </a:defRPr>
            </a:pPr>
            <a:r>
              <a:t>Good Interpersonal Communication Skills (Godly Skills—Seeing &amp; Hearing Through God’s Eyes &amp; Ears)</a:t>
            </a:r>
          </a:p>
          <a:p>
            <a:pPr lvl="1" marL="1567542" indent="-881742">
              <a:lnSpc>
                <a:spcPct val="100000"/>
              </a:lnSpc>
              <a:buClr>
                <a:srgbClr val="000000"/>
              </a:buClr>
              <a:buSzPct val="250000"/>
              <a:buChar char="-"/>
              <a:defRPr b="0" i="1" spc="-37" sz="3700">
                <a:latin typeface="Proxima Nova Medium"/>
                <a:ea typeface="Proxima Nova Medium"/>
                <a:cs typeface="Proxima Nova Medium"/>
                <a:sym typeface="Proxima Nova Medium"/>
              </a:defRPr>
            </a:pPr>
            <a:r>
              <a:t>Entrepreneurial Building Skills</a:t>
            </a:r>
          </a:p>
          <a:p>
            <a:pPr lvl="1" marL="1567542" indent="-881742">
              <a:lnSpc>
                <a:spcPct val="100000"/>
              </a:lnSpc>
              <a:buClr>
                <a:srgbClr val="000000"/>
              </a:buClr>
              <a:buSzPct val="250000"/>
              <a:buChar char="-"/>
              <a:defRPr b="0" i="1" spc="-37" sz="3700">
                <a:latin typeface="Proxima Nova Medium"/>
                <a:ea typeface="Proxima Nova Medium"/>
                <a:cs typeface="Proxima Nova Medium"/>
                <a:sym typeface="Proxima Nova Medium"/>
              </a:defRPr>
            </a:pPr>
            <a:r>
              <a:t>Achievers, Focused on Results</a:t>
            </a:r>
          </a:p>
          <a:p>
            <a:pPr lvl="1" marL="1567542" indent="-881742">
              <a:lnSpc>
                <a:spcPct val="100000"/>
              </a:lnSpc>
              <a:buClr>
                <a:srgbClr val="000000"/>
              </a:buClr>
              <a:buSzPct val="250000"/>
              <a:buChar char="-"/>
              <a:defRPr b="0" i="1" spc="-37" sz="3700">
                <a:latin typeface="Proxima Nova Medium"/>
                <a:ea typeface="Proxima Nova Medium"/>
                <a:cs typeface="Proxima Nova Medium"/>
                <a:sym typeface="Proxima Nova Medium"/>
              </a:defRPr>
            </a:pPr>
            <a:r>
              <a:t>Recruiters: An Ability to Attract &amp; Inspire Other Talent</a:t>
            </a:r>
          </a:p>
        </p:txBody>
      </p:sp>
    </p:spTree>
  </p:cSld>
  <p:clrMapOvr>
    <a:masterClrMapping/>
  </p:clrMapOvr>
  <p:transition xmlns:p14="http://schemas.microsoft.com/office/powerpoint/2010/main" spd="med" advClick="1"/>
</p:sld>
</file>

<file path=ppt/slides/slide6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600" name="Where would you rate your leadership ability?"/>
          <p:cNvSpPr txBox="1"/>
          <p:nvPr>
            <p:ph type="body" sz="quarter" idx="1"/>
          </p:nvPr>
        </p:nvSpPr>
        <p:spPr>
          <a:xfrm>
            <a:off x="1219200" y="2920757"/>
            <a:ext cx="21945600" cy="1625171"/>
          </a:xfrm>
          <a:prstGeom prst="rect">
            <a:avLst/>
          </a:prstGeom>
        </p:spPr>
        <p:txBody>
          <a:bodyPr/>
          <a:lstStyle>
            <a:lvl1pPr marL="0" indent="0" algn="ctr">
              <a:buClrTx/>
              <a:buSzTx/>
              <a:buNone/>
            </a:lvl1pPr>
          </a:lstStyle>
          <a:p>
            <a:pPr/>
            <a:r>
              <a:t>Where would you rate your leadership ability?</a:t>
            </a:r>
          </a:p>
        </p:txBody>
      </p:sp>
      <p:sp>
        <p:nvSpPr>
          <p:cNvPr id="601" name="Where are you?"/>
          <p:cNvSpPr txBox="1"/>
          <p:nvPr>
            <p:ph type="title"/>
          </p:nvPr>
        </p:nvSpPr>
        <p:spPr>
          <a:xfrm>
            <a:off x="1219200" y="750124"/>
            <a:ext cx="21945600" cy="2767776"/>
          </a:xfrm>
          <a:prstGeom prst="rect">
            <a:avLst/>
          </a:prstGeom>
        </p:spPr>
        <p:txBody>
          <a:bodyPr/>
          <a:lstStyle>
            <a:lvl1pPr algn="ctr" defTabSz="817244">
              <a:defRPr spc="-138" sz="13860">
                <a:solidFill>
                  <a:srgbClr val="D83D3B"/>
                </a:solidFill>
                <a:latin typeface="Anton Regular"/>
                <a:ea typeface="Anton Regular"/>
                <a:cs typeface="Anton Regular"/>
                <a:sym typeface="Anton Regular"/>
              </a:defRPr>
            </a:lvl1pPr>
          </a:lstStyle>
          <a:p>
            <a:pPr/>
            <a:r>
              <a:t>Where are you?</a:t>
            </a:r>
          </a:p>
        </p:txBody>
      </p:sp>
      <p:pic>
        <p:nvPicPr>
          <p:cNvPr id="602" name="1 (6).png" descr="1 (6).png"/>
          <p:cNvPicPr>
            <a:picLocks noChangeAspect="1"/>
          </p:cNvPicPr>
          <p:nvPr/>
        </p:nvPicPr>
        <p:blipFill>
          <a:blip r:embed="rId3">
            <a:extLst/>
          </a:blip>
          <a:stretch>
            <a:fillRect/>
          </a:stretch>
        </p:blipFill>
        <p:spPr>
          <a:xfrm>
            <a:off x="4107414" y="4336480"/>
            <a:ext cx="16169172" cy="9095159"/>
          </a:xfrm>
          <a:prstGeom prst="rect">
            <a:avLst/>
          </a:prstGeom>
          <a:ln w="12700">
            <a:miter lim="400000"/>
          </a:ln>
        </p:spPr>
      </p:pic>
      <p:sp>
        <p:nvSpPr>
          <p:cNvPr id="603" name="REMEMBER: FACE REALITY"/>
          <p:cNvSpPr txBox="1"/>
          <p:nvPr/>
        </p:nvSpPr>
        <p:spPr>
          <a:xfrm>
            <a:off x="1148958" y="5474111"/>
            <a:ext cx="4817598" cy="2767777"/>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p>
            <a:pPr algn="l" defTabSz="443991">
              <a:lnSpc>
                <a:spcPct val="80000"/>
              </a:lnSpc>
              <a:spcBef>
                <a:spcPts val="1800"/>
              </a:spcBef>
              <a:defRPr sz="7600">
                <a:solidFill>
                  <a:schemeClr val="accent5">
                    <a:satOff val="-1391"/>
                    <a:lumOff val="-4973"/>
                  </a:schemeClr>
                </a:solidFill>
                <a:latin typeface="Anton Regular"/>
                <a:ea typeface="Anton Regular"/>
                <a:cs typeface="Anton Regular"/>
                <a:sym typeface="Anton Regular"/>
              </a:defRPr>
            </a:pPr>
            <a:r>
              <a:t>REMEMBER:</a:t>
            </a:r>
            <a:br/>
            <a:r>
              <a:t>FACE REALITY</a:t>
            </a:r>
          </a:p>
        </p:txBody>
      </p:sp>
    </p:spTree>
  </p:cSld>
  <p:clrMapOvr>
    <a:masterClrMapping/>
  </p:clrMapOvr>
  <p:transition xmlns:p14="http://schemas.microsoft.com/office/powerpoint/2010/main" spd="med" advClick="1"/>
</p:sld>
</file>

<file path=ppt/slides/slide6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607" name="“…Take heed to the ministry which you have received from the Lord, that you may fulfill it.”"/>
          <p:cNvSpPr txBox="1"/>
          <p:nvPr>
            <p:ph type="body" sz="half" idx="1"/>
          </p:nvPr>
        </p:nvSpPr>
        <p:spPr>
          <a:xfrm>
            <a:off x="3415408" y="4314983"/>
            <a:ext cx="17553184" cy="5086034"/>
          </a:xfrm>
          <a:prstGeom prst="rect">
            <a:avLst/>
          </a:prstGeom>
        </p:spPr>
        <p:txBody>
          <a:bodyPr/>
          <a:lstStyle>
            <a:lvl1pPr marL="302259" indent="-302259" defTabSz="577850">
              <a:defRPr sz="9800">
                <a:latin typeface="Anton Regular"/>
                <a:ea typeface="Anton Regular"/>
                <a:cs typeface="Anton Regular"/>
                <a:sym typeface="Anton Regular"/>
              </a:defRPr>
            </a:lvl1pPr>
          </a:lstStyle>
          <a:p>
            <a:pPr/>
            <a:r>
              <a:t>“…Take heed to the ministry which you have received from the Lord, that you may fulfill it.”</a:t>
            </a:r>
          </a:p>
        </p:txBody>
      </p:sp>
      <p:sp>
        <p:nvSpPr>
          <p:cNvPr id="608" name="Colossians 4:17 (NASB)"/>
          <p:cNvSpPr txBox="1"/>
          <p:nvPr>
            <p:ph type="body" idx="21"/>
          </p:nvPr>
        </p:nvSpPr>
        <p:spPr>
          <a:prstGeom prst="rect">
            <a:avLst/>
          </a:prstGeom>
          <a:extLst>
            <a:ext uri="{C572A759-6A51-4108-AA02-DFA0A04FC94B}">
              <ma14:wrappingTextBoxFlag xmlns:ma14="http://schemas.microsoft.com/office/mac/drawingml/2011/main" val="1"/>
            </a:ext>
          </a:extLst>
        </p:spPr>
        <p:txBody>
          <a:bodyPr/>
          <a:lstStyle/>
          <a:p>
            <a:pPr/>
            <a:r>
              <a:t>Colossians 4:17 (NASB)</a:t>
            </a:r>
          </a:p>
        </p:txBody>
      </p:sp>
    </p:spTree>
  </p:cSld>
  <p:clrMapOvr>
    <a:masterClrMapping/>
  </p:clrMapOvr>
  <p:transition xmlns:p14="http://schemas.microsoft.com/office/powerpoint/2010/main" spd="med" advClick="1"/>
</p:sld>
</file>

<file path=ppt/theme/theme1.xml><?xml version="1.0" encoding="utf-8"?>
<a:theme xmlns:a="http://schemas.openxmlformats.org/drawingml/2006/main" xmlns:r="http://schemas.openxmlformats.org/officeDocument/2006/relationships" name="25_BoldColor">
  <a:themeElements>
    <a:clrScheme name="25_BoldColor">
      <a:dk1>
        <a:srgbClr val="000000"/>
      </a:dk1>
      <a:lt1>
        <a:srgbClr val="00BFF3"/>
      </a:lt1>
      <a:dk2>
        <a:srgbClr val="5E5E5E"/>
      </a:dk2>
      <a:lt2>
        <a:srgbClr val="D6D5D5"/>
      </a:lt2>
      <a:accent1>
        <a:srgbClr val="01BFF4"/>
      </a:accent1>
      <a:accent2>
        <a:srgbClr val="43E9CB"/>
      </a:accent2>
      <a:accent3>
        <a:srgbClr val="BC80FF"/>
      </a:accent3>
      <a:accent4>
        <a:srgbClr val="FFC618"/>
      </a:accent4>
      <a:accent5>
        <a:srgbClr val="FF4000"/>
      </a:accent5>
      <a:accent6>
        <a:srgbClr val="FF87BB"/>
      </a:accent6>
      <a:hlink>
        <a:srgbClr val="0000FF"/>
      </a:hlink>
      <a:folHlink>
        <a:srgbClr val="FF00FF"/>
      </a:folHlink>
    </a:clrScheme>
    <a:fontScheme name="25_BoldColor">
      <a:majorFont>
        <a:latin typeface="Druk Medium"/>
        <a:ea typeface="Druk Medium"/>
        <a:cs typeface="Druk Medium"/>
      </a:majorFont>
      <a:minorFont>
        <a:latin typeface="Druk Medium"/>
        <a:ea typeface="Druk Medium"/>
        <a:cs typeface="Druk Medium"/>
      </a:minorFont>
    </a:fontScheme>
    <a:fmtScheme name="25_BoldCol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000000"/>
        </a:solid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825500" rtl="0" fontAlgn="auto" latinLnBrk="0" hangingPunct="0">
          <a:lnSpc>
            <a:spcPct val="120000"/>
          </a:lnSpc>
          <a:spcBef>
            <a:spcPts val="0"/>
          </a:spcBef>
          <a:spcAft>
            <a:spcPts val="0"/>
          </a:spcAft>
          <a:buClrTx/>
          <a:buSzTx/>
          <a:buFontTx/>
          <a:buNone/>
          <a:tabLst/>
          <a:defRPr b="0" baseline="0" cap="all" i="0" spc="0" strike="noStrike" sz="3000" u="none" kumimoji="0" normalizeH="0">
            <a:ln>
              <a:noFill/>
            </a:ln>
            <a:solidFill>
              <a:srgbClr val="FFFFFF"/>
            </a:solidFill>
            <a:effectLst/>
            <a:uFillTx/>
            <a:latin typeface="Proxima Nova Extrabold"/>
            <a:ea typeface="Proxima Nova Extrabold"/>
            <a:cs typeface="Proxima Nova Extrabold"/>
            <a:sym typeface="Proxima Nova Extrabold"/>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825500" rtl="0" fontAlgn="auto" latinLnBrk="0" hangingPunct="0">
          <a:lnSpc>
            <a:spcPct val="100000"/>
          </a:lnSpc>
          <a:spcBef>
            <a:spcPts val="0"/>
          </a:spcBef>
          <a:spcAft>
            <a:spcPts val="0"/>
          </a:spcAft>
          <a:buClrTx/>
          <a:buSzTx/>
          <a:buFontTx/>
          <a:buNone/>
          <a:tabLst/>
          <a:defRPr b="0" baseline="0" cap="none" i="0" spc="0" strike="noStrike" sz="2200" u="none" kumimoji="0" normalizeH="0">
            <a:ln>
              <a:noFill/>
            </a:ln>
            <a:solidFill>
              <a:srgbClr val="000000"/>
            </a:solidFill>
            <a:effectLst/>
            <a:uFillTx/>
            <a:latin typeface="Proxima Nova"/>
            <a:ea typeface="Proxima Nova"/>
            <a:cs typeface="Proxima Nova"/>
            <a:sym typeface="Proxima Nova"/>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25_BoldColor">
  <a:themeElements>
    <a:clrScheme name="25_BoldColor">
      <a:dk1>
        <a:srgbClr val="000000"/>
      </a:dk1>
      <a:lt1>
        <a:srgbClr val="FFFFFF"/>
      </a:lt1>
      <a:dk2>
        <a:srgbClr val="5E5E5E"/>
      </a:dk2>
      <a:lt2>
        <a:srgbClr val="D6D5D5"/>
      </a:lt2>
      <a:accent1>
        <a:srgbClr val="01BFF4"/>
      </a:accent1>
      <a:accent2>
        <a:srgbClr val="43E9CB"/>
      </a:accent2>
      <a:accent3>
        <a:srgbClr val="BC80FF"/>
      </a:accent3>
      <a:accent4>
        <a:srgbClr val="FFC618"/>
      </a:accent4>
      <a:accent5>
        <a:srgbClr val="FF4000"/>
      </a:accent5>
      <a:accent6>
        <a:srgbClr val="FF87BB"/>
      </a:accent6>
      <a:hlink>
        <a:srgbClr val="0000FF"/>
      </a:hlink>
      <a:folHlink>
        <a:srgbClr val="FF00FF"/>
      </a:folHlink>
    </a:clrScheme>
    <a:fontScheme name="25_BoldColor">
      <a:majorFont>
        <a:latin typeface="Druk Medium"/>
        <a:ea typeface="Druk Medium"/>
        <a:cs typeface="Druk Medium"/>
      </a:majorFont>
      <a:minorFont>
        <a:latin typeface="Druk Medium"/>
        <a:ea typeface="Druk Medium"/>
        <a:cs typeface="Druk Medium"/>
      </a:minorFont>
    </a:fontScheme>
    <a:fmtScheme name="25_BoldCol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000000"/>
        </a:solid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825500" rtl="0" fontAlgn="auto" latinLnBrk="0" hangingPunct="0">
          <a:lnSpc>
            <a:spcPct val="120000"/>
          </a:lnSpc>
          <a:spcBef>
            <a:spcPts val="0"/>
          </a:spcBef>
          <a:spcAft>
            <a:spcPts val="0"/>
          </a:spcAft>
          <a:buClrTx/>
          <a:buSzTx/>
          <a:buFontTx/>
          <a:buNone/>
          <a:tabLst/>
          <a:defRPr b="0" baseline="0" cap="all" i="0" spc="0" strike="noStrike" sz="3000" u="none" kumimoji="0" normalizeH="0">
            <a:ln>
              <a:noFill/>
            </a:ln>
            <a:solidFill>
              <a:srgbClr val="FFFFFF"/>
            </a:solidFill>
            <a:effectLst/>
            <a:uFillTx/>
            <a:latin typeface="Proxima Nova Extrabold"/>
            <a:ea typeface="Proxima Nova Extrabold"/>
            <a:cs typeface="Proxima Nova Extrabold"/>
            <a:sym typeface="Proxima Nova Extrabold"/>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825500" rtl="0" fontAlgn="auto" latinLnBrk="0" hangingPunct="0">
          <a:lnSpc>
            <a:spcPct val="100000"/>
          </a:lnSpc>
          <a:spcBef>
            <a:spcPts val="0"/>
          </a:spcBef>
          <a:spcAft>
            <a:spcPts val="0"/>
          </a:spcAft>
          <a:buClrTx/>
          <a:buSzTx/>
          <a:buFontTx/>
          <a:buNone/>
          <a:tabLst/>
          <a:defRPr b="0" baseline="0" cap="none" i="0" spc="0" strike="noStrike" sz="2200" u="none" kumimoji="0" normalizeH="0">
            <a:ln>
              <a:noFill/>
            </a:ln>
            <a:solidFill>
              <a:srgbClr val="000000"/>
            </a:solidFill>
            <a:effectLst/>
            <a:uFillTx/>
            <a:latin typeface="Proxima Nova"/>
            <a:ea typeface="Proxima Nova"/>
            <a:cs typeface="Proxima Nova"/>
            <a:sym typeface="Proxima Nova"/>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539B0ED357C8604B9EFA3D7E1D7D4F69" ma:contentTypeVersion="15" ma:contentTypeDescription="Create a new document." ma:contentTypeScope="" ma:versionID="3662132d93b9b150b138a1710a16495a">
  <xsd:schema xmlns:xsd="http://www.w3.org/2001/XMLSchema" xmlns:xs="http://www.w3.org/2001/XMLSchema" xmlns:p="http://schemas.microsoft.com/office/2006/metadata/properties" xmlns:ns2="43a4a341-6947-499a-a499-c86a9604202b" xmlns:ns3="0594cd24-fc46-412b-b369-8d10e77c9030" targetNamespace="http://schemas.microsoft.com/office/2006/metadata/properties" ma:root="true" ma:fieldsID="e9852672959daa71ee79591cc956c2dd" ns2:_="" ns3:_="">
    <xsd:import namespace="43a4a341-6947-499a-a499-c86a9604202b"/>
    <xsd:import namespace="0594cd24-fc46-412b-b369-8d10e77c9030"/>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OCR" minOccurs="0"/>
                <xsd:element ref="ns2:MediaServiceGenerationTime" minOccurs="0"/>
                <xsd:element ref="ns2:MediaServiceEventHashCode" minOccurs="0"/>
                <xsd:element ref="ns2:pic" minOccurs="0"/>
                <xsd:element ref="ns2:MediaServiceLocation" minOccurs="0"/>
                <xsd:element ref="ns2:MediaLengthInSeconds" minOccurs="0"/>
                <xsd:element ref="ns2:MediaServiceAutoKeyPoints" minOccurs="0"/>
                <xsd:element ref="ns2:MediaServiceKeyPoints" minOccurs="0"/>
                <xsd:element ref="ns2:lcf76f155ced4ddcb4097134ff3c332f" minOccurs="0"/>
                <xsd:element ref="ns3: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3a4a341-6947-499a-a499-c86a9604202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OCR" ma:index="12" nillable="true" ma:displayName="Extracted Text" ma:internalName="MediaServiceOCR" ma:readOnly="true">
      <xsd:simpleType>
        <xsd:restriction base="dms:Note">
          <xsd:maxLength value="255"/>
        </xsd:restriction>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pic" ma:index="15" nillable="true" ma:displayName="pic" ma:format="Image" ma:internalName="pic">
      <xsd:complexType>
        <xsd:complexContent>
          <xsd:extension base="dms:URL">
            <xsd:sequence>
              <xsd:element name="Url" type="dms:ValidUrl" minOccurs="0" nillable="true"/>
              <xsd:element name="Description" type="xsd:string" nillable="true"/>
            </xsd:sequence>
          </xsd:extension>
        </xsd:complexContent>
      </xsd:complexType>
    </xsd:element>
    <xsd:element name="MediaServiceLocation" ma:index="16" nillable="true" ma:displayName="Location" ma:internalName="MediaServiceLocation" ma:readOnly="true">
      <xsd:simpleType>
        <xsd:restriction base="dms:Text"/>
      </xsd:simpleType>
    </xsd:element>
    <xsd:element name="MediaLengthInSeconds" ma:index="17" nillable="true" ma:displayName="Length (seconds)" ma:internalName="MediaLengthInSeconds" ma:readOnly="true">
      <xsd:simpleType>
        <xsd:restriction base="dms:Unknown"/>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63e6dfc9-37c0-420e-92aa-4498a552ac1b"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0594cd24-fc46-412b-b369-8d10e77c9030" elementFormDefault="qualified">
    <xsd:import namespace="http://schemas.microsoft.com/office/2006/documentManagement/types"/>
    <xsd:import namespace="http://schemas.microsoft.com/office/infopath/2007/PartnerControls"/>
    <xsd:element name="TaxCatchAll" ma:index="22" nillable="true" ma:displayName="Taxonomy Catch All Column" ma:hidden="true" ma:list="{6516e7be-5e57-4e48-b77d-94cce8d51d71}" ma:internalName="TaxCatchAll" ma:showField="CatchAllData" ma:web="0594cd24-fc46-412b-b369-8d10e77c9030">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7ADEEB16-3E33-4CD0-BFBB-03FE2A36931B}"/>
</file>

<file path=customXml/itemProps2.xml><?xml version="1.0" encoding="utf-8"?>
<ds:datastoreItem xmlns:ds="http://schemas.openxmlformats.org/officeDocument/2006/customXml" ds:itemID="{E6BC4F5C-C4A2-4068-81D2-73B05CD226FB}"/>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